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1" r:id="rId2"/>
    <p:sldId id="263" r:id="rId3"/>
    <p:sldId id="264" r:id="rId4"/>
    <p:sldId id="265" r:id="rId5"/>
    <p:sldId id="266" r:id="rId6"/>
    <p:sldId id="275" r:id="rId7"/>
    <p:sldId id="276" r:id="rId8"/>
    <p:sldId id="291" r:id="rId9"/>
    <p:sldId id="292" r:id="rId10"/>
    <p:sldId id="271" r:id="rId11"/>
    <p:sldId id="272" r:id="rId12"/>
    <p:sldId id="277" r:id="rId13"/>
    <p:sldId id="278" r:id="rId14"/>
    <p:sldId id="293" r:id="rId15"/>
    <p:sldId id="294" r:id="rId16"/>
    <p:sldId id="298" r:id="rId17"/>
    <p:sldId id="299" r:id="rId18"/>
    <p:sldId id="296" r:id="rId19"/>
    <p:sldId id="297" r:id="rId20"/>
    <p:sldId id="290" r:id="rId21"/>
    <p:sldId id="295" r:id="rId22"/>
    <p:sldId id="289"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93F"/>
    <a:srgbClr val="2E8C75"/>
    <a:srgbClr val="BAD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57" d="100"/>
          <a:sy n="57" d="100"/>
        </p:scale>
        <p:origin x="108" y="1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42058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89774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51450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28676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4214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45188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39169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4220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3962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03659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68176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17176160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4761" y="425726"/>
            <a:ext cx="7369702" cy="5871591"/>
          </a:xfrm>
        </p:spPr>
        <p:txBody>
          <a:bodyPr anchor="ctr" anchorCtr="0">
            <a:normAutofit/>
          </a:bodyPr>
          <a:lstStyle/>
          <a:p>
            <a:r>
              <a:rPr lang="de-DE" sz="10000" b="1" dirty="0">
                <a:solidFill>
                  <a:srgbClr val="2E8C75"/>
                </a:solidFill>
                <a:latin typeface="Segoe UI"/>
                <a:cs typeface="Calibri Light"/>
              </a:rPr>
              <a:t>Quiz 2</a:t>
            </a:r>
            <a:br>
              <a:rPr lang="de-DE" sz="6600" b="1" dirty="0">
                <a:solidFill>
                  <a:srgbClr val="2E8C75"/>
                </a:solidFill>
                <a:latin typeface="Segoe UI"/>
                <a:cs typeface="Calibri Light"/>
              </a:rPr>
            </a:br>
            <a:r>
              <a:rPr lang="de-DE" b="1" dirty="0">
                <a:solidFill>
                  <a:srgbClr val="2E8C75"/>
                </a:solidFill>
                <a:latin typeface="Segoe UI"/>
                <a:cs typeface="Calibri Light"/>
              </a:rPr>
              <a:t> </a:t>
            </a:r>
            <a:br>
              <a:rPr lang="de-DE" b="1" dirty="0">
                <a:solidFill>
                  <a:srgbClr val="2E8C75"/>
                </a:solidFill>
                <a:latin typeface="Segoe UI"/>
                <a:cs typeface="Calibri Light"/>
              </a:rPr>
            </a:br>
            <a:r>
              <a:rPr lang="de-DE" b="1" dirty="0">
                <a:solidFill>
                  <a:srgbClr val="2E8C75"/>
                </a:solidFill>
                <a:latin typeface="Segoe UI"/>
                <a:cs typeface="Calibri Light"/>
              </a:rPr>
              <a:t>Tour SilverFit Mile 2025</a:t>
            </a:r>
            <a:br>
              <a:rPr lang="de-DE" b="1" dirty="0">
                <a:solidFill>
                  <a:srgbClr val="2E8C75"/>
                </a:solidFill>
                <a:latin typeface="Segoe UI"/>
                <a:cs typeface="Calibri Light"/>
              </a:rPr>
            </a:br>
            <a:br>
              <a:rPr lang="de-DE" sz="4000" b="1" dirty="0">
                <a:solidFill>
                  <a:srgbClr val="2E8C75"/>
                </a:solidFill>
                <a:latin typeface="Segoe UI"/>
                <a:cs typeface="Calibri Light"/>
              </a:rPr>
            </a:br>
            <a:endParaRPr lang="de-DE" sz="4000" b="1" dirty="0">
              <a:solidFill>
                <a:srgbClr val="EE893F"/>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5">
            <a:extLst>
              <a:ext uri="{FF2B5EF4-FFF2-40B4-BE49-F238E27FC236}">
                <a16:creationId xmlns:a16="http://schemas.microsoft.com/office/drawing/2014/main" id="{774E9931-097D-6F16-F8EB-07D78B0FBF83}"/>
              </a:ext>
            </a:extLst>
          </p:cNvPr>
          <p:cNvPicPr>
            <a:picLocks noChangeAspect="1"/>
          </p:cNvPicPr>
          <p:nvPr/>
        </p:nvPicPr>
        <p:blipFill>
          <a:blip r:embed="rId2"/>
          <a:stretch>
            <a:fillRect/>
          </a:stretch>
        </p:blipFill>
        <p:spPr>
          <a:xfrm>
            <a:off x="10039693" y="6045533"/>
            <a:ext cx="1971151" cy="503568"/>
          </a:xfrm>
          <a:prstGeom prst="rect">
            <a:avLst/>
          </a:prstGeom>
        </p:spPr>
      </p:pic>
      <p:pic>
        <p:nvPicPr>
          <p:cNvPr id="6" name="Picture 5" descr="A map of italy with different colored stickers&#10;&#10;AI-generated content may be incorrect.">
            <a:extLst>
              <a:ext uri="{FF2B5EF4-FFF2-40B4-BE49-F238E27FC236}">
                <a16:creationId xmlns:a16="http://schemas.microsoft.com/office/drawing/2014/main" id="{7D44AE70-7D77-4194-6035-7FB20FED3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374" y="806823"/>
            <a:ext cx="4136407" cy="4925958"/>
          </a:xfrm>
          <a:prstGeom prst="rect">
            <a:avLst/>
          </a:prstGeom>
        </p:spPr>
      </p:pic>
    </p:spTree>
    <p:extLst>
      <p:ext uri="{BB962C8B-B14F-4D97-AF65-F5344CB8AC3E}">
        <p14:creationId xmlns:p14="http://schemas.microsoft.com/office/powerpoint/2010/main" val="138371086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sp>
        <p:nvSpPr>
          <p:cNvPr id="2" name="Titel 1"/>
          <p:cNvSpPr>
            <a:spLocks noGrp="1"/>
          </p:cNvSpPr>
          <p:nvPr>
            <p:ph type="ctrTitle"/>
          </p:nvPr>
        </p:nvSpPr>
        <p:spPr>
          <a:xfrm>
            <a:off x="661482" y="240612"/>
            <a:ext cx="11349361" cy="970757"/>
          </a:xfrm>
        </p:spPr>
        <p:txBody>
          <a:bodyPr>
            <a:normAutofit/>
          </a:bodyPr>
          <a:lstStyle/>
          <a:p>
            <a:pPr algn="l"/>
            <a:r>
              <a:rPr lang="de-DE" sz="4000" b="1" dirty="0">
                <a:solidFill>
                  <a:srgbClr val="2E8C75"/>
                </a:solidFill>
                <a:latin typeface="Segoe UI"/>
                <a:cs typeface="Calibri Light"/>
              </a:rPr>
              <a:t>5.  Welke </a:t>
            </a:r>
            <a:r>
              <a:rPr lang="de-DE" sz="4000" b="1" dirty="0" err="1">
                <a:solidFill>
                  <a:srgbClr val="2E8C75"/>
                </a:solidFill>
                <a:latin typeface="Segoe UI"/>
                <a:cs typeface="Calibri Light"/>
              </a:rPr>
              <a:t>kleuren</a:t>
            </a:r>
            <a:r>
              <a:rPr lang="de-DE" sz="4000" b="1" dirty="0">
                <a:solidFill>
                  <a:srgbClr val="2E8C75"/>
                </a:solidFill>
                <a:latin typeface="Segoe UI"/>
                <a:cs typeface="Calibri Light"/>
              </a:rPr>
              <a:t> </a:t>
            </a:r>
            <a:r>
              <a:rPr lang="de-DE" sz="4000" b="1" dirty="0" err="1">
                <a:solidFill>
                  <a:srgbClr val="2E8C75"/>
                </a:solidFill>
                <a:latin typeface="Segoe UI"/>
                <a:cs typeface="Calibri Light"/>
              </a:rPr>
              <a:t>heeft</a:t>
            </a:r>
            <a:r>
              <a:rPr lang="de-DE" sz="4000" b="1" dirty="0">
                <a:solidFill>
                  <a:srgbClr val="2E8C75"/>
                </a:solidFill>
                <a:latin typeface="Segoe UI"/>
                <a:cs typeface="Calibri Light"/>
              </a:rPr>
              <a:t> de </a:t>
            </a:r>
            <a:r>
              <a:rPr lang="de-DE" sz="4000" b="1" dirty="0" err="1">
                <a:solidFill>
                  <a:srgbClr val="2E8C75"/>
                </a:solidFill>
                <a:latin typeface="Segoe UI"/>
                <a:cs typeface="Calibri Light"/>
              </a:rPr>
              <a:t>Italiaanse</a:t>
            </a:r>
            <a:r>
              <a:rPr lang="de-DE" sz="4000" b="1" dirty="0">
                <a:solidFill>
                  <a:srgbClr val="2E8C75"/>
                </a:solidFill>
                <a:latin typeface="Segoe UI"/>
                <a:cs typeface="Calibri Light"/>
              </a:rPr>
              <a:t> </a:t>
            </a:r>
            <a:r>
              <a:rPr lang="de-DE" sz="4000" b="1" dirty="0" err="1">
                <a:solidFill>
                  <a:srgbClr val="2E8C75"/>
                </a:solidFill>
                <a:latin typeface="Segoe UI"/>
                <a:cs typeface="Calibri Light"/>
              </a:rPr>
              <a:t>vlag</a:t>
            </a:r>
            <a:r>
              <a:rPr lang="de-DE" sz="4000" b="1" dirty="0">
                <a:solidFill>
                  <a:srgbClr val="2E8C75"/>
                </a:solidFill>
                <a:latin typeface="Segoe UI"/>
                <a:cs typeface="Calibri Light"/>
              </a:rPr>
              <a:t>?</a:t>
            </a:r>
            <a:endParaRPr lang="de-DE" sz="4800" b="1" dirty="0">
              <a:solidFill>
                <a:srgbClr val="2E8C75"/>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tel 1">
            <a:extLst>
              <a:ext uri="{FF2B5EF4-FFF2-40B4-BE49-F238E27FC236}">
                <a16:creationId xmlns:a16="http://schemas.microsoft.com/office/drawing/2014/main" id="{DD9EC23F-7334-5FF2-E37A-2E71BE8B1025}"/>
              </a:ext>
            </a:extLst>
          </p:cNvPr>
          <p:cNvSpPr txBox="1">
            <a:spLocks/>
          </p:cNvSpPr>
          <p:nvPr/>
        </p:nvSpPr>
        <p:spPr>
          <a:xfrm>
            <a:off x="7508276" y="1835434"/>
            <a:ext cx="4683724" cy="3909227"/>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buFont typeface="Arial"/>
              <a:buChar char="•"/>
            </a:pPr>
            <a:endParaRPr lang="de-DE" sz="2000" dirty="0">
              <a:solidFill>
                <a:srgbClr val="595959"/>
              </a:solidFill>
              <a:latin typeface="Segoe UI"/>
              <a:cs typeface="Calibri Light"/>
            </a:endParaRPr>
          </a:p>
          <a:p>
            <a:pPr marL="514350" indent="-514350" algn="l">
              <a:lnSpc>
                <a:spcPct val="100000"/>
              </a:lnSpc>
              <a:buAutoNum type="alphaUcPeriod"/>
            </a:pPr>
            <a:r>
              <a:rPr lang="fr-BE" sz="3000" dirty="0" err="1">
                <a:latin typeface="Segoe UI"/>
                <a:cs typeface="Calibri Light"/>
                <a:sym typeface="Wingdings" panose="05000000000000000000" pitchFamily="2" charset="2"/>
              </a:rPr>
              <a:t>Groen</a:t>
            </a:r>
            <a:r>
              <a:rPr lang="fr-BE" sz="3000" dirty="0">
                <a:latin typeface="Segoe UI"/>
                <a:cs typeface="Calibri Light"/>
                <a:sym typeface="Wingdings" panose="05000000000000000000" pitchFamily="2" charset="2"/>
              </a:rPr>
              <a:t>, </a:t>
            </a:r>
            <a:r>
              <a:rPr lang="fr-BE" sz="3000" dirty="0" err="1">
                <a:latin typeface="Segoe UI"/>
                <a:cs typeface="Calibri Light"/>
                <a:sym typeface="Wingdings" panose="05000000000000000000" pitchFamily="2" charset="2"/>
              </a:rPr>
              <a:t>wit</a:t>
            </a:r>
            <a:r>
              <a:rPr lang="fr-BE" sz="3000" dirty="0">
                <a:latin typeface="Segoe UI"/>
                <a:cs typeface="Calibri Light"/>
                <a:sym typeface="Wingdings" panose="05000000000000000000" pitchFamily="2" charset="2"/>
              </a:rPr>
              <a:t> en </a:t>
            </a:r>
            <a:r>
              <a:rPr lang="fr-BE" sz="3000" dirty="0" err="1">
                <a:latin typeface="Segoe UI"/>
                <a:cs typeface="Calibri Light"/>
                <a:sym typeface="Wingdings" panose="05000000000000000000" pitchFamily="2" charset="2"/>
              </a:rPr>
              <a:t>rood</a:t>
            </a:r>
            <a:endParaRPr lang="fr-BE" sz="3000" dirty="0">
              <a:latin typeface="Segoe UI"/>
              <a:cs typeface="Calibri Light"/>
              <a:sym typeface="Wingdings" panose="05000000000000000000" pitchFamily="2" charset="2"/>
            </a:endParaRPr>
          </a:p>
          <a:p>
            <a:pPr marL="514350" indent="-514350" algn="l">
              <a:lnSpc>
                <a:spcPct val="100000"/>
              </a:lnSpc>
              <a:buAutoNum type="alphaUcPeriod"/>
            </a:pPr>
            <a:endParaRPr lang="fr-BE" sz="3000" dirty="0">
              <a:latin typeface="Segoe UI"/>
              <a:cs typeface="Calibri Light"/>
              <a:sym typeface="Wingdings" panose="05000000000000000000" pitchFamily="2" charset="2"/>
            </a:endParaRPr>
          </a:p>
          <a:p>
            <a:pPr marL="514350" indent="-514350" algn="l">
              <a:lnSpc>
                <a:spcPct val="100000"/>
              </a:lnSpc>
              <a:buAutoNum type="alphaUcPeriod"/>
            </a:pPr>
            <a:r>
              <a:rPr lang="fr-BE" sz="3000" dirty="0" err="1">
                <a:latin typeface="Segoe UI"/>
                <a:cs typeface="Calibri Light"/>
                <a:sym typeface="Wingdings" panose="05000000000000000000" pitchFamily="2" charset="2"/>
              </a:rPr>
              <a:t>Rood</a:t>
            </a:r>
            <a:r>
              <a:rPr lang="fr-BE" sz="3000" dirty="0">
                <a:latin typeface="Segoe UI"/>
                <a:cs typeface="Calibri Light"/>
                <a:sym typeface="Wingdings" panose="05000000000000000000" pitchFamily="2" charset="2"/>
              </a:rPr>
              <a:t>, </a:t>
            </a:r>
            <a:r>
              <a:rPr lang="fr-BE" sz="3000" dirty="0" err="1">
                <a:latin typeface="Segoe UI"/>
                <a:cs typeface="Calibri Light"/>
                <a:sym typeface="Wingdings" panose="05000000000000000000" pitchFamily="2" charset="2"/>
              </a:rPr>
              <a:t>wit</a:t>
            </a:r>
            <a:r>
              <a:rPr lang="fr-BE" sz="3000" dirty="0">
                <a:latin typeface="Segoe UI"/>
                <a:cs typeface="Calibri Light"/>
                <a:sym typeface="Wingdings" panose="05000000000000000000" pitchFamily="2" charset="2"/>
              </a:rPr>
              <a:t> en </a:t>
            </a:r>
            <a:r>
              <a:rPr lang="fr-BE" sz="3000" dirty="0" err="1">
                <a:latin typeface="Segoe UI"/>
                <a:cs typeface="Calibri Light"/>
                <a:sym typeface="Wingdings" panose="05000000000000000000" pitchFamily="2" charset="2"/>
              </a:rPr>
              <a:t>blauw</a:t>
            </a:r>
            <a:endParaRPr lang="fr-BE" sz="3000" dirty="0">
              <a:latin typeface="Segoe UI"/>
              <a:cs typeface="Calibri Light"/>
              <a:sym typeface="Wingdings" panose="05000000000000000000" pitchFamily="2" charset="2"/>
            </a:endParaRPr>
          </a:p>
          <a:p>
            <a:pPr marL="514350" indent="-514350" algn="l">
              <a:lnSpc>
                <a:spcPct val="100000"/>
              </a:lnSpc>
              <a:buAutoNum type="alphaUcPeriod"/>
            </a:pPr>
            <a:endParaRPr lang="fr-BE" sz="3000" dirty="0">
              <a:latin typeface="Segoe UI"/>
              <a:cs typeface="Calibri Light"/>
              <a:sym typeface="Wingdings" panose="05000000000000000000" pitchFamily="2" charset="2"/>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Wit en </a:t>
            </a:r>
            <a:r>
              <a:rPr lang="fr-BE" sz="3000" dirty="0" err="1">
                <a:latin typeface="Segoe UI"/>
                <a:cs typeface="Calibri Light"/>
                <a:sym typeface="Wingdings" panose="05000000000000000000" pitchFamily="2" charset="2"/>
              </a:rPr>
              <a:t>groen</a:t>
            </a:r>
            <a:endParaRPr lang="fr-BE" sz="3000" dirty="0">
              <a:latin typeface="Segoe UI"/>
              <a:cs typeface="Calibri Light"/>
              <a:sym typeface="Wingdings" panose="05000000000000000000" pitchFamily="2" charset="2"/>
            </a:endParaRPr>
          </a:p>
        </p:txBody>
      </p:sp>
      <p:pic>
        <p:nvPicPr>
          <p:cNvPr id="4" name="Picture 3">
            <a:extLst>
              <a:ext uri="{FF2B5EF4-FFF2-40B4-BE49-F238E27FC236}">
                <a16:creationId xmlns:a16="http://schemas.microsoft.com/office/drawing/2014/main" id="{A01FEE19-FD83-1846-FFA6-E9078A0F0CC7}"/>
              </a:ext>
            </a:extLst>
          </p:cNvPr>
          <p:cNvPicPr>
            <a:picLocks noChangeAspect="1"/>
          </p:cNvPicPr>
          <p:nvPr/>
        </p:nvPicPr>
        <p:blipFill>
          <a:blip r:embed="rId2"/>
          <a:stretch>
            <a:fillRect/>
          </a:stretch>
        </p:blipFill>
        <p:spPr>
          <a:xfrm>
            <a:off x="1040789" y="1089166"/>
            <a:ext cx="5819775" cy="4762500"/>
          </a:xfrm>
          <a:prstGeom prst="rect">
            <a:avLst/>
          </a:prstGeom>
        </p:spPr>
      </p:pic>
    </p:spTree>
    <p:extLst>
      <p:ext uri="{BB962C8B-B14F-4D97-AF65-F5344CB8AC3E}">
        <p14:creationId xmlns:p14="http://schemas.microsoft.com/office/powerpoint/2010/main" val="788296852"/>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661483" y="240612"/>
            <a:ext cx="11082448" cy="970757"/>
          </a:xfrm>
        </p:spPr>
        <p:txBody>
          <a:bodyPr>
            <a:normAutofit/>
          </a:bodyPr>
          <a:lstStyle/>
          <a:p>
            <a:pPr algn="l"/>
            <a:r>
              <a:rPr lang="de-DE" sz="4000" b="1" dirty="0">
                <a:solidFill>
                  <a:srgbClr val="2E8C75"/>
                </a:solidFill>
                <a:latin typeface="Segoe UI"/>
                <a:cs typeface="Calibri Light"/>
              </a:rPr>
              <a:t>Welke </a:t>
            </a:r>
            <a:r>
              <a:rPr lang="de-DE" sz="4000" b="1" dirty="0" err="1">
                <a:solidFill>
                  <a:srgbClr val="2E8C75"/>
                </a:solidFill>
                <a:latin typeface="Segoe UI"/>
                <a:cs typeface="Calibri Light"/>
              </a:rPr>
              <a:t>kleuren</a:t>
            </a:r>
            <a:r>
              <a:rPr lang="de-DE" sz="4000" b="1" dirty="0">
                <a:solidFill>
                  <a:srgbClr val="2E8C75"/>
                </a:solidFill>
                <a:latin typeface="Segoe UI"/>
                <a:cs typeface="Calibri Light"/>
              </a:rPr>
              <a:t> </a:t>
            </a:r>
            <a:r>
              <a:rPr lang="de-DE" sz="4000" b="1" dirty="0" err="1">
                <a:solidFill>
                  <a:srgbClr val="2E8C75"/>
                </a:solidFill>
                <a:latin typeface="Segoe UI"/>
                <a:cs typeface="Calibri Light"/>
              </a:rPr>
              <a:t>heeft</a:t>
            </a:r>
            <a:r>
              <a:rPr lang="de-DE" sz="4000" b="1" dirty="0">
                <a:solidFill>
                  <a:srgbClr val="2E8C75"/>
                </a:solidFill>
                <a:latin typeface="Segoe UI"/>
                <a:cs typeface="Calibri Light"/>
              </a:rPr>
              <a:t> de </a:t>
            </a:r>
            <a:r>
              <a:rPr lang="de-DE" sz="4000" b="1" dirty="0" err="1">
                <a:solidFill>
                  <a:srgbClr val="2E8C75"/>
                </a:solidFill>
                <a:latin typeface="Segoe UI"/>
                <a:cs typeface="Calibri Light"/>
              </a:rPr>
              <a:t>Italiaanse</a:t>
            </a:r>
            <a:r>
              <a:rPr lang="de-DE" sz="4000" b="1" dirty="0">
                <a:solidFill>
                  <a:srgbClr val="2E8C75"/>
                </a:solidFill>
                <a:latin typeface="Segoe UI"/>
                <a:cs typeface="Calibri Light"/>
              </a:rPr>
              <a:t> </a:t>
            </a:r>
            <a:r>
              <a:rPr lang="de-DE" sz="4000" b="1" dirty="0" err="1">
                <a:solidFill>
                  <a:srgbClr val="2E8C75"/>
                </a:solidFill>
                <a:latin typeface="Segoe UI"/>
                <a:cs typeface="Calibri Light"/>
              </a:rPr>
              <a:t>vlag</a:t>
            </a:r>
            <a:r>
              <a:rPr lang="de-DE" sz="4000" b="1" dirty="0">
                <a:solidFill>
                  <a:srgbClr val="2E8C75"/>
                </a:solidFill>
                <a:latin typeface="Segoe UI"/>
                <a:cs typeface="Calibri Light"/>
              </a:rPr>
              <a:t>?</a:t>
            </a:r>
            <a:endParaRPr lang="de-DE" sz="4800" b="1" dirty="0">
              <a:solidFill>
                <a:srgbClr val="EE893F"/>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a:extLst>
              <a:ext uri="{FF2B5EF4-FFF2-40B4-BE49-F238E27FC236}">
                <a16:creationId xmlns:a16="http://schemas.microsoft.com/office/drawing/2014/main" id="{9388D4C6-6DB5-6BDB-F0B5-ED8999F5D7AD}"/>
              </a:ext>
            </a:extLst>
          </p:cNvPr>
          <p:cNvSpPr txBox="1">
            <a:spLocks/>
          </p:cNvSpPr>
          <p:nvPr/>
        </p:nvSpPr>
        <p:spPr>
          <a:xfrm>
            <a:off x="5451232" y="1825625"/>
            <a:ext cx="6260122"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nl-NL" sz="2800" dirty="0">
                <a:latin typeface="Segoe UI"/>
                <a:ea typeface="+mj-ea"/>
                <a:cs typeface="Calibri Light"/>
              </a:rPr>
              <a:t>Het juiste antwoord is... </a:t>
            </a:r>
            <a:r>
              <a:rPr lang="nl-NL" sz="2800" b="1" dirty="0">
                <a:latin typeface="Segoe UI"/>
                <a:ea typeface="+mj-ea"/>
                <a:cs typeface="Calibri Light"/>
              </a:rPr>
              <a:t>Antwoord A</a:t>
            </a:r>
            <a:r>
              <a:rPr lang="nl-NL" sz="2800" dirty="0">
                <a:latin typeface="Segoe UI"/>
                <a:ea typeface="+mj-ea"/>
                <a:cs typeface="Calibri Light"/>
              </a:rPr>
              <a:t>!</a:t>
            </a:r>
          </a:p>
          <a:p>
            <a:pPr algn="l">
              <a:lnSpc>
                <a:spcPct val="120000"/>
              </a:lnSpc>
            </a:pPr>
            <a:br>
              <a:rPr lang="nl-NL" sz="2000" dirty="0">
                <a:latin typeface="Segoe UI"/>
                <a:ea typeface="+mj-ea"/>
                <a:cs typeface="Calibri Light"/>
              </a:rPr>
            </a:br>
            <a:r>
              <a:rPr lang="nl-NL" sz="2000" dirty="0">
                <a:latin typeface="Segoe UI"/>
                <a:ea typeface="+mj-ea"/>
                <a:cs typeface="Calibri Light"/>
              </a:rPr>
              <a:t>Italianen zijn bijzonder trots op hun nationale vlag en hangen die dan ook graag op zoveel mogelijk plekken. De Italiaanse vlag is oorspronkelijk geïnspireerd op de Franse driekleur, maar de kleuren werden aangepast om afstand te nemen van het Napoleontische keizerrijk. Het groen symboliseert de bergen en weiden van Italië, het wit verwijst naar de eeuwige sneeuw op de bergtoppen, en het rood staat voor het bloed dat Italiaanse soldaten tijdens oorlogen hebben vergoten.</a:t>
            </a:r>
          </a:p>
        </p:txBody>
      </p:sp>
      <p:pic>
        <p:nvPicPr>
          <p:cNvPr id="2050" name="Picture 2" descr="Vlag Italië">
            <a:extLst>
              <a:ext uri="{FF2B5EF4-FFF2-40B4-BE49-F238E27FC236}">
                <a16:creationId xmlns:a16="http://schemas.microsoft.com/office/drawing/2014/main" id="{1A386B5C-2773-7BB6-30A4-9DC31363A5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483" y="1846892"/>
            <a:ext cx="4460666" cy="316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44746"/>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392178" y="364089"/>
            <a:ext cx="11795059" cy="970757"/>
          </a:xfrm>
        </p:spPr>
        <p:txBody>
          <a:bodyPr>
            <a:normAutofit fontScale="90000"/>
          </a:bodyPr>
          <a:lstStyle/>
          <a:p>
            <a:pPr algn="l"/>
            <a:r>
              <a:rPr lang="de-DE" sz="4000" b="1" dirty="0">
                <a:solidFill>
                  <a:srgbClr val="2E8C75"/>
                </a:solidFill>
                <a:latin typeface="Segoe UI"/>
                <a:cs typeface="Calibri Light"/>
              </a:rPr>
              <a:t>6. </a:t>
            </a:r>
            <a:r>
              <a:rPr lang="nl-NL" sz="4000" b="1" dirty="0">
                <a:solidFill>
                  <a:srgbClr val="2E8C75"/>
                </a:solidFill>
                <a:latin typeface="Segoe UI"/>
                <a:cs typeface="Calibri Light"/>
              </a:rPr>
              <a:t>Hoeveel verschillende pasta soorten zijn er in Italië?</a:t>
            </a:r>
            <a:endParaRPr lang="de-DE" sz="4800" b="1" dirty="0">
              <a:solidFill>
                <a:srgbClr val="2E8C75"/>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itel 1">
            <a:extLst>
              <a:ext uri="{FF2B5EF4-FFF2-40B4-BE49-F238E27FC236}">
                <a16:creationId xmlns:a16="http://schemas.microsoft.com/office/drawing/2014/main" id="{E25EB580-2215-B3CD-D4A5-3764F3B849FD}"/>
              </a:ext>
            </a:extLst>
          </p:cNvPr>
          <p:cNvSpPr txBox="1">
            <a:spLocks/>
          </p:cNvSpPr>
          <p:nvPr/>
        </p:nvSpPr>
        <p:spPr>
          <a:xfrm>
            <a:off x="667860" y="1835434"/>
            <a:ext cx="4683724" cy="3909227"/>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buFont typeface="Arial"/>
              <a:buChar char="•"/>
            </a:pPr>
            <a:endParaRPr lang="de-DE" sz="2000" dirty="0">
              <a:solidFill>
                <a:srgbClr val="595959"/>
              </a:solidFill>
              <a:latin typeface="Segoe UI"/>
              <a:cs typeface="Calibri Light"/>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100 pasta </a:t>
            </a:r>
            <a:r>
              <a:rPr lang="fr-BE" sz="3000" dirty="0" err="1">
                <a:latin typeface="Segoe UI"/>
                <a:cs typeface="Calibri Light"/>
                <a:sym typeface="Wingdings" panose="05000000000000000000" pitchFamily="2" charset="2"/>
              </a:rPr>
              <a:t>soorten</a:t>
            </a:r>
            <a:endParaRPr lang="fr-BE" sz="3000" dirty="0">
              <a:latin typeface="Segoe UI"/>
              <a:cs typeface="Calibri Light"/>
              <a:sym typeface="Wingdings" panose="05000000000000000000" pitchFamily="2" charset="2"/>
            </a:endParaRPr>
          </a:p>
          <a:p>
            <a:pPr marL="514350" indent="-514350" algn="l">
              <a:lnSpc>
                <a:spcPct val="100000"/>
              </a:lnSpc>
              <a:buAutoNum type="alphaUcPeriod"/>
            </a:pPr>
            <a:endParaRPr lang="fr-BE" sz="3000" dirty="0">
              <a:latin typeface="Segoe UI"/>
              <a:cs typeface="Calibri Light"/>
              <a:sym typeface="Wingdings" panose="05000000000000000000" pitchFamily="2" charset="2"/>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200 pasta </a:t>
            </a:r>
            <a:r>
              <a:rPr lang="fr-BE" sz="3000" dirty="0" err="1">
                <a:latin typeface="Segoe UI"/>
                <a:cs typeface="Calibri Light"/>
                <a:sym typeface="Wingdings" panose="05000000000000000000" pitchFamily="2" charset="2"/>
              </a:rPr>
              <a:t>soorten</a:t>
            </a:r>
            <a:endParaRPr lang="fr-BE" sz="3000" dirty="0">
              <a:latin typeface="Segoe UI"/>
              <a:cs typeface="Calibri Light"/>
              <a:sym typeface="Wingdings" panose="05000000000000000000" pitchFamily="2" charset="2"/>
            </a:endParaRPr>
          </a:p>
          <a:p>
            <a:pPr marL="514350" indent="-514350" algn="l">
              <a:lnSpc>
                <a:spcPct val="100000"/>
              </a:lnSpc>
              <a:buAutoNum type="alphaUcPeriod"/>
            </a:pPr>
            <a:endParaRPr lang="fr-BE" sz="3000" dirty="0">
              <a:latin typeface="Segoe UI"/>
              <a:cs typeface="Calibri Light"/>
              <a:sym typeface="Wingdings" panose="05000000000000000000" pitchFamily="2" charset="2"/>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300 pasta </a:t>
            </a:r>
            <a:r>
              <a:rPr lang="fr-BE" sz="3000" dirty="0" err="1">
                <a:latin typeface="Segoe UI"/>
                <a:cs typeface="Calibri Light"/>
                <a:sym typeface="Wingdings" panose="05000000000000000000" pitchFamily="2" charset="2"/>
              </a:rPr>
              <a:t>soorten</a:t>
            </a:r>
            <a:endParaRPr lang="fr-BE" sz="3000" dirty="0">
              <a:latin typeface="Segoe UI"/>
              <a:cs typeface="Calibri Light"/>
              <a:sym typeface="Wingdings" panose="05000000000000000000" pitchFamily="2" charset="2"/>
            </a:endParaRPr>
          </a:p>
        </p:txBody>
      </p:sp>
      <p:pic>
        <p:nvPicPr>
          <p:cNvPr id="5122" name="Picture 2" descr="Spicy Penne Pasta - Light Orange Bean">
            <a:extLst>
              <a:ext uri="{FF2B5EF4-FFF2-40B4-BE49-F238E27FC236}">
                <a16:creationId xmlns:a16="http://schemas.microsoft.com/office/drawing/2014/main" id="{835ADD27-905B-4BAA-BE73-10873F158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848" y="1968873"/>
            <a:ext cx="6013292" cy="377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573445"/>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452625" y="230592"/>
            <a:ext cx="11277223" cy="970757"/>
          </a:xfrm>
        </p:spPr>
        <p:txBody>
          <a:bodyPr>
            <a:normAutofit fontScale="90000"/>
          </a:bodyPr>
          <a:lstStyle/>
          <a:p>
            <a:pPr algn="l"/>
            <a:r>
              <a:rPr lang="nl-NL" sz="4000" b="1" dirty="0">
                <a:solidFill>
                  <a:srgbClr val="2E8C75"/>
                </a:solidFill>
                <a:latin typeface="Segoe UI"/>
                <a:cs typeface="Calibri Light"/>
              </a:rPr>
              <a:t>Hoeveel verschillende pasta soorten zijn er in Italië?</a:t>
            </a:r>
            <a:endParaRPr lang="de-DE" sz="4800" b="1" dirty="0">
              <a:solidFill>
                <a:srgbClr val="EE893F"/>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itel 1">
            <a:extLst>
              <a:ext uri="{FF2B5EF4-FFF2-40B4-BE49-F238E27FC236}">
                <a16:creationId xmlns:a16="http://schemas.microsoft.com/office/drawing/2014/main" id="{38AC2642-7E0E-18A3-109F-6BBDACDE8F08}"/>
              </a:ext>
            </a:extLst>
          </p:cNvPr>
          <p:cNvSpPr txBox="1">
            <a:spLocks/>
          </p:cNvSpPr>
          <p:nvPr/>
        </p:nvSpPr>
        <p:spPr>
          <a:xfrm>
            <a:off x="452625" y="1483571"/>
            <a:ext cx="5121698" cy="5374429"/>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de-DE" sz="2800" b="1" dirty="0">
                <a:latin typeface="Segoe UI"/>
                <a:cs typeface="Calibri Light"/>
              </a:rPr>
              <a:t>Antwoord C</a:t>
            </a:r>
            <a:r>
              <a:rPr lang="de-DE" sz="2800" dirty="0">
                <a:latin typeface="Segoe UI"/>
                <a:cs typeface="Calibri Light"/>
              </a:rPr>
              <a:t>, bravo! </a:t>
            </a:r>
          </a:p>
          <a:p>
            <a:pPr algn="l">
              <a:lnSpc>
                <a:spcPct val="100000"/>
              </a:lnSpc>
            </a:pPr>
            <a:endParaRPr lang="de-DE" sz="2800" dirty="0">
              <a:latin typeface="Segoe UI"/>
              <a:cs typeface="Calibri Light"/>
            </a:endParaRPr>
          </a:p>
          <a:p>
            <a:pPr algn="l"/>
            <a:r>
              <a:rPr lang="nl-NL" sz="2800" dirty="0">
                <a:latin typeface="Segoe UI"/>
                <a:cs typeface="Calibri Light"/>
              </a:rPr>
              <a:t>Pasta is onmisbaar in Italië, dus het is geen verrassing dat er meer dan 300 varianten bestaan. De oorsprong ligt op Sicilië tijdens de Arabische overheersing (vóór 1091), waarna het zich verspreidde over het hele land. Elke regio ontwikkelde zo zijn eigen unieke pastasoorten.</a:t>
            </a:r>
          </a:p>
          <a:p>
            <a:pPr algn="l">
              <a:lnSpc>
                <a:spcPct val="100000"/>
              </a:lnSpc>
            </a:pPr>
            <a:endParaRPr lang="de-DE" sz="2400" dirty="0">
              <a:solidFill>
                <a:srgbClr val="595959"/>
              </a:solidFill>
              <a:latin typeface="Segoe UI"/>
              <a:cs typeface="Calibri Light"/>
            </a:endParaRPr>
          </a:p>
          <a:p>
            <a:pPr algn="l">
              <a:lnSpc>
                <a:spcPct val="100000"/>
              </a:lnSpc>
            </a:pPr>
            <a:endParaRPr lang="de-DE" sz="2400" dirty="0">
              <a:solidFill>
                <a:srgbClr val="595959"/>
              </a:solidFill>
              <a:latin typeface="Segoe UI"/>
              <a:cs typeface="Calibri Light"/>
            </a:endParaRPr>
          </a:p>
          <a:p>
            <a:pPr algn="l">
              <a:lnSpc>
                <a:spcPct val="100000"/>
              </a:lnSpc>
            </a:pPr>
            <a:endParaRPr lang="de-DE" sz="2400" dirty="0">
              <a:solidFill>
                <a:srgbClr val="595959"/>
              </a:solidFill>
              <a:latin typeface="Segoe UI"/>
              <a:cs typeface="Calibri Light"/>
            </a:endParaRPr>
          </a:p>
          <a:p>
            <a:pPr algn="l">
              <a:lnSpc>
                <a:spcPct val="100000"/>
              </a:lnSpc>
            </a:pPr>
            <a:endParaRPr lang="de-DE" sz="2400" dirty="0">
              <a:solidFill>
                <a:srgbClr val="595959"/>
              </a:solidFill>
              <a:latin typeface="Segoe UI"/>
              <a:cs typeface="Calibri Light"/>
            </a:endParaRPr>
          </a:p>
          <a:p>
            <a:pPr algn="l">
              <a:lnSpc>
                <a:spcPct val="100000"/>
              </a:lnSpc>
            </a:pPr>
            <a:endParaRPr lang="de-DE" sz="2400" dirty="0">
              <a:solidFill>
                <a:srgbClr val="595959"/>
              </a:solidFill>
              <a:latin typeface="Segoe UI"/>
              <a:cs typeface="Calibri Light"/>
            </a:endParaRPr>
          </a:p>
        </p:txBody>
      </p:sp>
      <p:pic>
        <p:nvPicPr>
          <p:cNvPr id="3" name="Picture 2" descr="Spicy Penne Pasta - Light Orange Bean">
            <a:extLst>
              <a:ext uri="{FF2B5EF4-FFF2-40B4-BE49-F238E27FC236}">
                <a16:creationId xmlns:a16="http://schemas.microsoft.com/office/drawing/2014/main" id="{A4CF983C-0696-0140-1584-B8C3C93A4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083" y="2072544"/>
            <a:ext cx="6013292" cy="377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25818"/>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128FA03-2939-457A-E683-42814CA0C839}"/>
              </a:ext>
            </a:extLst>
          </p:cNvPr>
          <p:cNvSpPr>
            <a:spLocks noGrp="1"/>
          </p:cNvSpPr>
          <p:nvPr>
            <p:ph type="title"/>
          </p:nvPr>
        </p:nvSpPr>
        <p:spPr>
          <a:xfrm>
            <a:off x="838200" y="998172"/>
            <a:ext cx="10515600" cy="1325563"/>
          </a:xfrm>
        </p:spPr>
        <p:txBody>
          <a:bodyPr>
            <a:normAutofit fontScale="90000"/>
          </a:bodyPr>
          <a:lstStyle/>
          <a:p>
            <a:r>
              <a:rPr lang="nl-NL" sz="4400" b="1" dirty="0">
                <a:solidFill>
                  <a:srgbClr val="2E8C75"/>
                </a:solidFill>
                <a:latin typeface="Segoe UI"/>
                <a:cs typeface="Calibri Light"/>
              </a:rPr>
              <a:t>7. </a:t>
            </a:r>
            <a:r>
              <a:rPr lang="nl-NL" b="1" dirty="0">
                <a:solidFill>
                  <a:srgbClr val="2E8C75"/>
                </a:solidFill>
                <a:latin typeface="Segoe UI"/>
                <a:cs typeface="Calibri Light"/>
              </a:rPr>
              <a:t>De enige supervulkaan in Europa ligt in Italië. Welke van deze drie vulkanen is het?</a:t>
            </a:r>
            <a:endParaRPr lang="nl-NL" dirty="0"/>
          </a:p>
        </p:txBody>
      </p:sp>
      <p:pic>
        <p:nvPicPr>
          <p:cNvPr id="6150" name="Picture 6" descr="Mount Etna: the park and the Valle del Bove - Italia.it">
            <a:extLst>
              <a:ext uri="{FF2B5EF4-FFF2-40B4-BE49-F238E27FC236}">
                <a16:creationId xmlns:a16="http://schemas.microsoft.com/office/drawing/2014/main" id="{F4F7CB6A-2E7B-FB8E-F758-8C694A8D6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432" y="3584696"/>
            <a:ext cx="3101788" cy="206409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Mount Vesuvius Archives - Leisure Italy">
            <a:extLst>
              <a:ext uri="{FF2B5EF4-FFF2-40B4-BE49-F238E27FC236}">
                <a16:creationId xmlns:a16="http://schemas.microsoft.com/office/drawing/2014/main" id="{7615DCFC-8C9B-144F-3E45-EDA32A4F76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2480" y="3584697"/>
            <a:ext cx="2452395" cy="20640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8CC11F0-1E27-8B59-B3D8-014F1F75DA19}"/>
              </a:ext>
            </a:extLst>
          </p:cNvPr>
          <p:cNvSpPr txBox="1">
            <a:spLocks/>
          </p:cNvSpPr>
          <p:nvPr/>
        </p:nvSpPr>
        <p:spPr>
          <a:xfrm>
            <a:off x="1832725" y="5648795"/>
            <a:ext cx="1227202" cy="795471"/>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000" b="1" dirty="0">
                <a:solidFill>
                  <a:srgbClr val="595959"/>
                </a:solidFill>
                <a:latin typeface="Segoe UI"/>
                <a:cs typeface="Calibri Light"/>
              </a:rPr>
              <a:t>A. </a:t>
            </a:r>
            <a:r>
              <a:rPr lang="de-DE" sz="2000" b="1" dirty="0" err="1">
                <a:solidFill>
                  <a:srgbClr val="595959"/>
                </a:solidFill>
                <a:latin typeface="Segoe UI"/>
                <a:cs typeface="Calibri Light"/>
              </a:rPr>
              <a:t>Etna</a:t>
            </a:r>
            <a:endParaRPr lang="de-DE" sz="2000" b="1" dirty="0">
              <a:solidFill>
                <a:srgbClr val="595959"/>
              </a:solidFill>
              <a:latin typeface="Segoe UI"/>
              <a:cs typeface="Calibri Light"/>
            </a:endParaRPr>
          </a:p>
        </p:txBody>
      </p:sp>
      <p:sp>
        <p:nvSpPr>
          <p:cNvPr id="3" name="Titel 1">
            <a:extLst>
              <a:ext uri="{FF2B5EF4-FFF2-40B4-BE49-F238E27FC236}">
                <a16:creationId xmlns:a16="http://schemas.microsoft.com/office/drawing/2014/main" id="{301B112B-A32A-88F1-EDBA-3BA1CB4520D6}"/>
              </a:ext>
            </a:extLst>
          </p:cNvPr>
          <p:cNvSpPr txBox="1">
            <a:spLocks/>
          </p:cNvSpPr>
          <p:nvPr/>
        </p:nvSpPr>
        <p:spPr>
          <a:xfrm>
            <a:off x="5479980" y="5648792"/>
            <a:ext cx="2307082" cy="795471"/>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000" b="1" dirty="0">
                <a:solidFill>
                  <a:srgbClr val="595959"/>
                </a:solidFill>
                <a:latin typeface="Segoe UI"/>
                <a:cs typeface="Calibri Light"/>
              </a:rPr>
              <a:t>B. Campi </a:t>
            </a:r>
            <a:r>
              <a:rPr lang="de-DE" sz="2000" b="1" dirty="0" err="1">
                <a:solidFill>
                  <a:srgbClr val="595959"/>
                </a:solidFill>
                <a:latin typeface="Segoe UI"/>
                <a:cs typeface="Calibri Light"/>
              </a:rPr>
              <a:t>Flegrei</a:t>
            </a:r>
            <a:endParaRPr lang="de-DE" sz="2000" b="1" dirty="0">
              <a:solidFill>
                <a:srgbClr val="595959"/>
              </a:solidFill>
              <a:latin typeface="Segoe UI"/>
              <a:cs typeface="Calibri Light"/>
            </a:endParaRPr>
          </a:p>
        </p:txBody>
      </p:sp>
      <p:sp>
        <p:nvSpPr>
          <p:cNvPr id="9" name="Titel 1">
            <a:extLst>
              <a:ext uri="{FF2B5EF4-FFF2-40B4-BE49-F238E27FC236}">
                <a16:creationId xmlns:a16="http://schemas.microsoft.com/office/drawing/2014/main" id="{1110D51F-9F0F-650B-AE9B-68FD1B5ACC73}"/>
              </a:ext>
            </a:extLst>
          </p:cNvPr>
          <p:cNvSpPr txBox="1">
            <a:spLocks/>
          </p:cNvSpPr>
          <p:nvPr/>
        </p:nvSpPr>
        <p:spPr>
          <a:xfrm>
            <a:off x="9269822" y="5648793"/>
            <a:ext cx="1757709" cy="795471"/>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2000" b="1" dirty="0">
                <a:solidFill>
                  <a:srgbClr val="595959"/>
                </a:solidFill>
                <a:latin typeface="Segoe UI"/>
                <a:cs typeface="Calibri Light"/>
              </a:rPr>
              <a:t>C. Vesuvius</a:t>
            </a:r>
          </a:p>
        </p:txBody>
      </p:sp>
      <p:pic>
        <p:nvPicPr>
          <p:cNvPr id="5" name="Afbeelding 4">
            <a:extLst>
              <a:ext uri="{FF2B5EF4-FFF2-40B4-BE49-F238E27FC236}">
                <a16:creationId xmlns:a16="http://schemas.microsoft.com/office/drawing/2014/main" id="{43A6909D-CBEB-948D-4DDF-6785CCA4AAAB}"/>
              </a:ext>
            </a:extLst>
          </p:cNvPr>
          <p:cNvPicPr>
            <a:picLocks noChangeAspect="1"/>
          </p:cNvPicPr>
          <p:nvPr/>
        </p:nvPicPr>
        <p:blipFill>
          <a:blip r:embed="rId4"/>
          <a:stretch>
            <a:fillRect/>
          </a:stretch>
        </p:blipFill>
        <p:spPr>
          <a:xfrm>
            <a:off x="4621896" y="3581096"/>
            <a:ext cx="3675905" cy="2067697"/>
          </a:xfrm>
          <a:prstGeom prst="rect">
            <a:avLst/>
          </a:prstGeom>
        </p:spPr>
      </p:pic>
    </p:spTree>
    <p:extLst>
      <p:ext uri="{BB962C8B-B14F-4D97-AF65-F5344CB8AC3E}">
        <p14:creationId xmlns:p14="http://schemas.microsoft.com/office/powerpoint/2010/main" val="196113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2BF3601-B0B2-9FD2-B508-35598D95B4E3}"/>
              </a:ext>
            </a:extLst>
          </p:cNvPr>
          <p:cNvSpPr txBox="1">
            <a:spLocks/>
          </p:cNvSpPr>
          <p:nvPr/>
        </p:nvSpPr>
        <p:spPr>
          <a:xfrm>
            <a:off x="457388" y="340049"/>
            <a:ext cx="11277223" cy="9707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solidFill>
                  <a:srgbClr val="2E8C75"/>
                </a:solidFill>
                <a:latin typeface="Segoe UI"/>
                <a:cs typeface="Calibri Light"/>
              </a:rPr>
              <a:t>De enige supervulkaan in Europa ligt in Italië. Welke van deze drie vulkanen is het?</a:t>
            </a:r>
            <a:endParaRPr lang="de-DE" sz="4000" b="1" dirty="0">
              <a:solidFill>
                <a:srgbClr val="EE893F"/>
              </a:solidFill>
              <a:latin typeface="Segoe UI"/>
              <a:cs typeface="Segoe UI"/>
            </a:endParaRPr>
          </a:p>
        </p:txBody>
      </p:sp>
      <p:sp>
        <p:nvSpPr>
          <p:cNvPr id="5" name="Tijdelijke aanduiding voor inhoud 2">
            <a:extLst>
              <a:ext uri="{FF2B5EF4-FFF2-40B4-BE49-F238E27FC236}">
                <a16:creationId xmlns:a16="http://schemas.microsoft.com/office/drawing/2014/main" id="{AF21B1A1-B9B4-C574-8CD5-F9A46137EE3D}"/>
              </a:ext>
            </a:extLst>
          </p:cNvPr>
          <p:cNvSpPr>
            <a:spLocks noGrp="1"/>
          </p:cNvSpPr>
          <p:nvPr>
            <p:ph idx="1"/>
          </p:nvPr>
        </p:nvSpPr>
        <p:spPr>
          <a:xfrm>
            <a:off x="457388" y="1527143"/>
            <a:ext cx="11531411" cy="3803714"/>
          </a:xfrm>
        </p:spPr>
        <p:txBody>
          <a:bodyPr>
            <a:noAutofit/>
          </a:bodyPr>
          <a:lstStyle/>
          <a:p>
            <a:pPr marL="0" indent="0">
              <a:lnSpc>
                <a:spcPct val="170000"/>
              </a:lnSpc>
              <a:buNone/>
            </a:pPr>
            <a:r>
              <a:rPr lang="nl-NL" sz="2000" dirty="0">
                <a:latin typeface="Segoe UI"/>
                <a:ea typeface="+mj-ea"/>
                <a:cs typeface="Calibri Light"/>
              </a:rPr>
              <a:t>Correct - </a:t>
            </a:r>
            <a:r>
              <a:rPr lang="nl-NL" sz="2000" b="1" dirty="0">
                <a:latin typeface="Segoe UI"/>
                <a:ea typeface="+mj-ea"/>
                <a:cs typeface="Calibri Light"/>
              </a:rPr>
              <a:t>antwoord B</a:t>
            </a:r>
            <a:r>
              <a:rPr lang="nl-NL" sz="2000" dirty="0">
                <a:latin typeface="Segoe UI"/>
                <a:ea typeface="+mj-ea"/>
                <a:cs typeface="Calibri Light"/>
              </a:rPr>
              <a:t>!</a:t>
            </a:r>
          </a:p>
          <a:p>
            <a:pPr marL="0" indent="0">
              <a:lnSpc>
                <a:spcPct val="170000"/>
              </a:lnSpc>
              <a:buNone/>
            </a:pPr>
            <a:r>
              <a:rPr lang="nl-NL" sz="2000" dirty="0">
                <a:latin typeface="Segoe UI"/>
                <a:ea typeface="+mj-ea"/>
                <a:cs typeface="Calibri Light"/>
              </a:rPr>
              <a:t>De </a:t>
            </a:r>
            <a:r>
              <a:rPr lang="nl-NL" sz="2000" dirty="0" err="1">
                <a:latin typeface="Segoe UI"/>
                <a:ea typeface="+mj-ea"/>
                <a:cs typeface="Calibri Light"/>
              </a:rPr>
              <a:t>Campi</a:t>
            </a:r>
            <a:r>
              <a:rPr lang="nl-NL" sz="2000" dirty="0">
                <a:latin typeface="Segoe UI"/>
                <a:ea typeface="+mj-ea"/>
                <a:cs typeface="Calibri Light"/>
              </a:rPr>
              <a:t> </a:t>
            </a:r>
            <a:r>
              <a:rPr lang="nl-NL" sz="2000" dirty="0" err="1">
                <a:latin typeface="Segoe UI"/>
                <a:ea typeface="+mj-ea"/>
                <a:cs typeface="Calibri Light"/>
              </a:rPr>
              <a:t>Flegrei</a:t>
            </a:r>
            <a:r>
              <a:rPr lang="nl-NL" sz="2000" dirty="0">
                <a:latin typeface="Segoe UI"/>
                <a:ea typeface="+mj-ea"/>
                <a:cs typeface="Calibri Light"/>
              </a:rPr>
              <a:t> (ook bekend als de “</a:t>
            </a:r>
            <a:r>
              <a:rPr lang="nl-NL" sz="2000" dirty="0" err="1">
                <a:latin typeface="Segoe UI"/>
                <a:ea typeface="+mj-ea"/>
                <a:cs typeface="Calibri Light"/>
              </a:rPr>
              <a:t>Flegraeïsche</a:t>
            </a:r>
            <a:r>
              <a:rPr lang="nl-NL" sz="2000" dirty="0">
                <a:latin typeface="Segoe UI"/>
                <a:ea typeface="+mj-ea"/>
                <a:cs typeface="Calibri Light"/>
              </a:rPr>
              <a:t> Velden”) is een supervulkaan in de buurt van Napels in Italië. In tegenstelling tot de Vesuvius en de Etna, die ook actieve vulkanen zijn, is </a:t>
            </a:r>
            <a:r>
              <a:rPr lang="nl-NL" sz="2000" dirty="0" err="1">
                <a:latin typeface="Segoe UI"/>
                <a:ea typeface="+mj-ea"/>
                <a:cs typeface="Calibri Light"/>
              </a:rPr>
              <a:t>Campi</a:t>
            </a:r>
            <a:r>
              <a:rPr lang="nl-NL" sz="2000" dirty="0">
                <a:latin typeface="Segoe UI"/>
                <a:ea typeface="+mj-ea"/>
                <a:cs typeface="Calibri Light"/>
              </a:rPr>
              <a:t> </a:t>
            </a:r>
            <a:r>
              <a:rPr lang="nl-NL" sz="2000" dirty="0" err="1">
                <a:latin typeface="Segoe UI"/>
                <a:ea typeface="+mj-ea"/>
                <a:cs typeface="Calibri Light"/>
              </a:rPr>
              <a:t>Flegrei</a:t>
            </a:r>
            <a:r>
              <a:rPr lang="nl-NL" sz="2000" dirty="0">
                <a:latin typeface="Segoe UI"/>
                <a:ea typeface="+mj-ea"/>
                <a:cs typeface="Calibri Light"/>
              </a:rPr>
              <a:t> een </a:t>
            </a:r>
            <a:r>
              <a:rPr lang="nl-NL" sz="2000" dirty="0" err="1">
                <a:latin typeface="Segoe UI"/>
                <a:ea typeface="+mj-ea"/>
                <a:cs typeface="Calibri Light"/>
              </a:rPr>
              <a:t>caldera</a:t>
            </a:r>
            <a:r>
              <a:rPr lang="nl-NL" sz="2000" dirty="0">
                <a:latin typeface="Segoe UI"/>
                <a:ea typeface="+mj-ea"/>
                <a:cs typeface="Calibri Light"/>
              </a:rPr>
              <a:t>-achtige vulkaan waarvan de laatste uitbarsting meer dan 400 jaar geleden plaatsvond. </a:t>
            </a:r>
          </a:p>
          <a:p>
            <a:pPr marL="0" indent="0">
              <a:lnSpc>
                <a:spcPct val="170000"/>
              </a:lnSpc>
              <a:buNone/>
            </a:pPr>
            <a:r>
              <a:rPr lang="nl-NL" sz="2000" dirty="0">
                <a:latin typeface="Segoe UI"/>
                <a:ea typeface="+mj-ea"/>
                <a:cs typeface="Calibri Light"/>
              </a:rPr>
              <a:t>De supervulkaan staat bekend om zijn enorme </a:t>
            </a:r>
            <a:br>
              <a:rPr lang="nl-NL" sz="2000" dirty="0">
                <a:latin typeface="Segoe UI"/>
                <a:ea typeface="+mj-ea"/>
                <a:cs typeface="Calibri Light"/>
              </a:rPr>
            </a:br>
            <a:r>
              <a:rPr lang="nl-NL" sz="2000" dirty="0">
                <a:latin typeface="Segoe UI"/>
                <a:ea typeface="+mj-ea"/>
                <a:cs typeface="Calibri Light"/>
              </a:rPr>
              <a:t>uitbarstingen in het verleden en zijn potentiële </a:t>
            </a:r>
            <a:br>
              <a:rPr lang="nl-NL" sz="2000" dirty="0">
                <a:latin typeface="Segoe UI"/>
                <a:ea typeface="+mj-ea"/>
                <a:cs typeface="Calibri Light"/>
              </a:rPr>
            </a:br>
            <a:r>
              <a:rPr lang="nl-NL" sz="2000" dirty="0">
                <a:latin typeface="Segoe UI"/>
                <a:ea typeface="+mj-ea"/>
                <a:cs typeface="Calibri Light"/>
              </a:rPr>
              <a:t>geologische gevaren. De </a:t>
            </a:r>
            <a:r>
              <a:rPr lang="nl-NL" sz="2000" dirty="0" err="1">
                <a:latin typeface="Segoe UI"/>
                <a:ea typeface="+mj-ea"/>
                <a:cs typeface="Calibri Light"/>
              </a:rPr>
              <a:t>Campi</a:t>
            </a:r>
            <a:r>
              <a:rPr lang="nl-NL" sz="2000" dirty="0">
                <a:latin typeface="Segoe UI"/>
                <a:ea typeface="+mj-ea"/>
                <a:cs typeface="Calibri Light"/>
              </a:rPr>
              <a:t> </a:t>
            </a:r>
            <a:r>
              <a:rPr lang="nl-NL" sz="2000" dirty="0" err="1">
                <a:latin typeface="Segoe UI"/>
                <a:ea typeface="+mj-ea"/>
                <a:cs typeface="Calibri Light"/>
              </a:rPr>
              <a:t>Flegrei</a:t>
            </a:r>
            <a:r>
              <a:rPr lang="nl-NL" sz="2000" dirty="0">
                <a:latin typeface="Segoe UI"/>
                <a:ea typeface="+mj-ea"/>
                <a:cs typeface="Calibri Light"/>
              </a:rPr>
              <a:t> is een </a:t>
            </a:r>
            <a:br>
              <a:rPr lang="nl-NL" sz="2000" dirty="0">
                <a:latin typeface="Segoe UI"/>
                <a:ea typeface="+mj-ea"/>
                <a:cs typeface="Calibri Light"/>
              </a:rPr>
            </a:br>
            <a:r>
              <a:rPr lang="nl-NL" sz="2000" dirty="0">
                <a:latin typeface="Segoe UI"/>
                <a:ea typeface="+mj-ea"/>
                <a:cs typeface="Calibri Light"/>
              </a:rPr>
              <a:t>van de gevaarlijkste vulkanische gebieden in Europa.</a:t>
            </a:r>
          </a:p>
        </p:txBody>
      </p:sp>
      <p:pic>
        <p:nvPicPr>
          <p:cNvPr id="2" name="Afbeelding 1">
            <a:extLst>
              <a:ext uri="{FF2B5EF4-FFF2-40B4-BE49-F238E27FC236}">
                <a16:creationId xmlns:a16="http://schemas.microsoft.com/office/drawing/2014/main" id="{270F31AA-49AA-DD4C-43E6-B5B7434128EF}"/>
              </a:ext>
            </a:extLst>
          </p:cNvPr>
          <p:cNvPicPr>
            <a:picLocks noChangeAspect="1"/>
          </p:cNvPicPr>
          <p:nvPr/>
        </p:nvPicPr>
        <p:blipFill>
          <a:blip r:embed="rId2"/>
          <a:stretch>
            <a:fillRect/>
          </a:stretch>
        </p:blipFill>
        <p:spPr>
          <a:xfrm>
            <a:off x="6847289" y="3979333"/>
            <a:ext cx="4594110" cy="2584187"/>
          </a:xfrm>
          <a:prstGeom prst="rect">
            <a:avLst/>
          </a:prstGeom>
        </p:spPr>
      </p:pic>
    </p:spTree>
    <p:extLst>
      <p:ext uri="{BB962C8B-B14F-4D97-AF65-F5344CB8AC3E}">
        <p14:creationId xmlns:p14="http://schemas.microsoft.com/office/powerpoint/2010/main" val="1167691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556B-D4A1-EEE7-98DD-ED6D86651E54}"/>
              </a:ext>
            </a:extLst>
          </p:cNvPr>
          <p:cNvSpPr>
            <a:spLocks noGrp="1"/>
          </p:cNvSpPr>
          <p:nvPr>
            <p:ph type="title"/>
          </p:nvPr>
        </p:nvSpPr>
        <p:spPr>
          <a:xfrm>
            <a:off x="838200" y="621799"/>
            <a:ext cx="10515600" cy="1325563"/>
          </a:xfrm>
        </p:spPr>
        <p:txBody>
          <a:bodyPr>
            <a:normAutofit fontScale="90000"/>
          </a:bodyPr>
          <a:lstStyle/>
          <a:p>
            <a:r>
              <a:rPr lang="en-US" sz="4000" b="1" dirty="0">
                <a:solidFill>
                  <a:srgbClr val="2E8C75"/>
                </a:solidFill>
                <a:latin typeface="Segoe UI"/>
                <a:cs typeface="Calibri Light"/>
              </a:rPr>
              <a:t>8. </a:t>
            </a:r>
            <a:r>
              <a:rPr lang="nl-NL" sz="4000" b="1" dirty="0">
                <a:solidFill>
                  <a:srgbClr val="2E8C75"/>
                </a:solidFill>
                <a:latin typeface="Segoe UI"/>
                <a:cs typeface="Calibri Light"/>
              </a:rPr>
              <a:t>Elke dag worden er munten in de </a:t>
            </a:r>
            <a:r>
              <a:rPr lang="nl-NL" sz="4000" b="1" dirty="0" err="1">
                <a:solidFill>
                  <a:srgbClr val="2E8C75"/>
                </a:solidFill>
                <a:latin typeface="Segoe UI"/>
                <a:cs typeface="Calibri Light"/>
              </a:rPr>
              <a:t>Trevi</a:t>
            </a:r>
            <a:r>
              <a:rPr lang="nl-NL" sz="4000" b="1" dirty="0">
                <a:solidFill>
                  <a:srgbClr val="2E8C75"/>
                </a:solidFill>
                <a:latin typeface="Segoe UI"/>
                <a:cs typeface="Calibri Light"/>
              </a:rPr>
              <a:t> fontein in Rome gegooid, maar hoeveel levert dat op per jaar?</a:t>
            </a:r>
            <a:br>
              <a:rPr lang="nl-NL" sz="4000" b="1" dirty="0">
                <a:solidFill>
                  <a:srgbClr val="2E8C75"/>
                </a:solidFill>
                <a:latin typeface="Segoe UI"/>
                <a:cs typeface="Calibri Light"/>
              </a:rPr>
            </a:br>
            <a:endParaRPr lang="nl-NL" sz="4000" b="1" dirty="0">
              <a:solidFill>
                <a:srgbClr val="2E8C75"/>
              </a:solidFill>
              <a:latin typeface="Segoe UI"/>
              <a:cs typeface="Calibri Light"/>
            </a:endParaRPr>
          </a:p>
        </p:txBody>
      </p:sp>
      <p:sp>
        <p:nvSpPr>
          <p:cNvPr id="3" name="Content Placeholder 2">
            <a:extLst>
              <a:ext uri="{FF2B5EF4-FFF2-40B4-BE49-F238E27FC236}">
                <a16:creationId xmlns:a16="http://schemas.microsoft.com/office/drawing/2014/main" id="{DC79BEAD-BB35-61FC-FD08-CFFDF2147C11}"/>
              </a:ext>
            </a:extLst>
          </p:cNvPr>
          <p:cNvSpPr>
            <a:spLocks noGrp="1"/>
          </p:cNvSpPr>
          <p:nvPr>
            <p:ph idx="1"/>
          </p:nvPr>
        </p:nvSpPr>
        <p:spPr>
          <a:xfrm>
            <a:off x="838200" y="2141537"/>
            <a:ext cx="10515600" cy="4351338"/>
          </a:xfrm>
        </p:spPr>
        <p:txBody>
          <a:bodyPr/>
          <a:lstStyle/>
          <a:p>
            <a:pPr marL="514350" indent="-514350" algn="l">
              <a:buAutoNum type="alphaUcParenR"/>
            </a:pPr>
            <a:r>
              <a:rPr lang="en-US" dirty="0">
                <a:latin typeface="Segoe UI"/>
                <a:ea typeface="+mj-ea"/>
                <a:cs typeface="Calibri Light"/>
              </a:rPr>
              <a:t>1 </a:t>
            </a:r>
            <a:r>
              <a:rPr lang="en-US" dirty="0" err="1">
                <a:latin typeface="Segoe UI"/>
                <a:ea typeface="+mj-ea"/>
                <a:cs typeface="Calibri Light"/>
              </a:rPr>
              <a:t>miljoen</a:t>
            </a:r>
            <a:r>
              <a:rPr lang="en-US" dirty="0">
                <a:latin typeface="Segoe UI"/>
                <a:ea typeface="+mj-ea"/>
                <a:cs typeface="Calibri Light"/>
              </a:rPr>
              <a:t> euro</a:t>
            </a:r>
          </a:p>
          <a:p>
            <a:pPr marL="514350" indent="-514350" algn="l">
              <a:buAutoNum type="alphaUcParenR"/>
            </a:pPr>
            <a:endParaRPr lang="en-US" dirty="0">
              <a:latin typeface="Segoe UI"/>
              <a:ea typeface="+mj-ea"/>
              <a:cs typeface="Calibri Light"/>
            </a:endParaRPr>
          </a:p>
          <a:p>
            <a:pPr marL="0" indent="0" algn="l">
              <a:buNone/>
            </a:pPr>
            <a:r>
              <a:rPr lang="en-US" dirty="0">
                <a:latin typeface="Segoe UI"/>
                <a:ea typeface="+mj-ea"/>
                <a:cs typeface="Calibri Light"/>
              </a:rPr>
              <a:t>B) 1,2 </a:t>
            </a:r>
            <a:r>
              <a:rPr lang="en-US" dirty="0" err="1">
                <a:latin typeface="Segoe UI"/>
                <a:ea typeface="+mj-ea"/>
                <a:cs typeface="Calibri Light"/>
              </a:rPr>
              <a:t>miljoen</a:t>
            </a:r>
            <a:r>
              <a:rPr lang="en-US" dirty="0">
                <a:latin typeface="Segoe UI"/>
                <a:ea typeface="+mj-ea"/>
                <a:cs typeface="Calibri Light"/>
              </a:rPr>
              <a:t> euro</a:t>
            </a:r>
          </a:p>
          <a:p>
            <a:pPr marL="0" indent="0" algn="l">
              <a:buNone/>
            </a:pPr>
            <a:endParaRPr lang="en-US" dirty="0">
              <a:latin typeface="Segoe UI"/>
              <a:ea typeface="+mj-ea"/>
              <a:cs typeface="Calibri Light"/>
            </a:endParaRPr>
          </a:p>
          <a:p>
            <a:pPr marL="0" indent="0" algn="l">
              <a:buNone/>
            </a:pPr>
            <a:r>
              <a:rPr lang="en-US" dirty="0">
                <a:latin typeface="Segoe UI"/>
                <a:ea typeface="+mj-ea"/>
                <a:cs typeface="Calibri Light"/>
              </a:rPr>
              <a:t>C) 1,4 </a:t>
            </a:r>
            <a:r>
              <a:rPr lang="en-US" dirty="0" err="1">
                <a:latin typeface="Segoe UI"/>
                <a:ea typeface="+mj-ea"/>
                <a:cs typeface="Calibri Light"/>
              </a:rPr>
              <a:t>miljoen</a:t>
            </a:r>
            <a:r>
              <a:rPr lang="en-US" dirty="0">
                <a:latin typeface="Segoe UI"/>
                <a:ea typeface="+mj-ea"/>
                <a:cs typeface="Calibri Light"/>
              </a:rPr>
              <a:t> euro</a:t>
            </a:r>
          </a:p>
          <a:p>
            <a:endParaRPr lang="nl-NL" dirty="0"/>
          </a:p>
        </p:txBody>
      </p:sp>
      <p:pic>
        <p:nvPicPr>
          <p:cNvPr id="9218" name="Picture 2" descr="Trevi Fountain - Wikipedia">
            <a:extLst>
              <a:ext uri="{FF2B5EF4-FFF2-40B4-BE49-F238E27FC236}">
                <a16:creationId xmlns:a16="http://schemas.microsoft.com/office/drawing/2014/main" id="{0A2B0044-DD68-9FD6-D463-1D771076EE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9692" y="2121401"/>
            <a:ext cx="619410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3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556B-D4A1-EEE7-98DD-ED6D86651E54}"/>
              </a:ext>
            </a:extLst>
          </p:cNvPr>
          <p:cNvSpPr>
            <a:spLocks noGrp="1"/>
          </p:cNvSpPr>
          <p:nvPr>
            <p:ph type="title"/>
          </p:nvPr>
        </p:nvSpPr>
        <p:spPr>
          <a:xfrm>
            <a:off x="450925" y="375883"/>
            <a:ext cx="10515600" cy="1325563"/>
          </a:xfrm>
        </p:spPr>
        <p:txBody>
          <a:bodyPr>
            <a:normAutofit fontScale="90000"/>
          </a:bodyPr>
          <a:lstStyle/>
          <a:p>
            <a:r>
              <a:rPr lang="nl-NL" sz="3600" b="1" dirty="0">
                <a:solidFill>
                  <a:srgbClr val="2E8C75"/>
                </a:solidFill>
                <a:latin typeface="Segoe UI"/>
                <a:cs typeface="Calibri Light"/>
              </a:rPr>
              <a:t>Elke dag worden er munten in de </a:t>
            </a:r>
            <a:r>
              <a:rPr lang="nl-NL" sz="3600" b="1" dirty="0" err="1">
                <a:solidFill>
                  <a:srgbClr val="2E8C75"/>
                </a:solidFill>
                <a:latin typeface="Segoe UI"/>
                <a:cs typeface="Calibri Light"/>
              </a:rPr>
              <a:t>Trevi</a:t>
            </a:r>
            <a:r>
              <a:rPr lang="nl-NL" sz="3600" b="1" dirty="0">
                <a:solidFill>
                  <a:srgbClr val="2E8C75"/>
                </a:solidFill>
                <a:latin typeface="Segoe UI"/>
                <a:cs typeface="Calibri Light"/>
              </a:rPr>
              <a:t> fontein in Rome gegooid, maar hoeveel levert dat op per jaar?</a:t>
            </a:r>
            <a:br>
              <a:rPr lang="nl-NL" sz="3600" b="1" dirty="0">
                <a:solidFill>
                  <a:srgbClr val="2E8C75"/>
                </a:solidFill>
                <a:latin typeface="Segoe UI"/>
                <a:cs typeface="Calibri Light"/>
              </a:rPr>
            </a:br>
            <a:endParaRPr lang="nl-NL" sz="3600" b="1" dirty="0">
              <a:solidFill>
                <a:srgbClr val="EE893F"/>
              </a:solidFill>
              <a:latin typeface="Segoe UI"/>
              <a:cs typeface="Calibri Light"/>
            </a:endParaRPr>
          </a:p>
        </p:txBody>
      </p:sp>
      <p:sp>
        <p:nvSpPr>
          <p:cNvPr id="3" name="Content Placeholder 2">
            <a:extLst>
              <a:ext uri="{FF2B5EF4-FFF2-40B4-BE49-F238E27FC236}">
                <a16:creationId xmlns:a16="http://schemas.microsoft.com/office/drawing/2014/main" id="{DC79BEAD-BB35-61FC-FD08-CFFDF2147C11}"/>
              </a:ext>
            </a:extLst>
          </p:cNvPr>
          <p:cNvSpPr>
            <a:spLocks noGrp="1"/>
          </p:cNvSpPr>
          <p:nvPr>
            <p:ph idx="1"/>
          </p:nvPr>
        </p:nvSpPr>
        <p:spPr>
          <a:xfrm>
            <a:off x="375621" y="1847141"/>
            <a:ext cx="5985294" cy="4351338"/>
          </a:xfrm>
        </p:spPr>
        <p:txBody>
          <a:bodyPr>
            <a:normAutofit/>
          </a:bodyPr>
          <a:lstStyle/>
          <a:p>
            <a:pPr marL="0" indent="0" algn="l">
              <a:buNone/>
            </a:pPr>
            <a:r>
              <a:rPr lang="nl-NL" dirty="0">
                <a:latin typeface="Segoe UI"/>
                <a:ea typeface="+mj-ea"/>
                <a:cs typeface="Calibri Light"/>
              </a:rPr>
              <a:t>Inderdaad, </a:t>
            </a:r>
            <a:r>
              <a:rPr lang="nl-NL" b="1" dirty="0">
                <a:latin typeface="Segoe UI"/>
                <a:ea typeface="+mj-ea"/>
                <a:cs typeface="Calibri Light"/>
              </a:rPr>
              <a:t>antwoord C</a:t>
            </a:r>
            <a:r>
              <a:rPr lang="nl-NL" dirty="0">
                <a:latin typeface="Segoe UI"/>
                <a:ea typeface="+mj-ea"/>
                <a:cs typeface="Calibri Light"/>
              </a:rPr>
              <a:t> is juist! </a:t>
            </a:r>
          </a:p>
          <a:p>
            <a:pPr marL="0" indent="0" algn="l">
              <a:buNone/>
            </a:pPr>
            <a:r>
              <a:rPr lang="nl-NL" dirty="0">
                <a:latin typeface="Segoe UI"/>
                <a:ea typeface="+mj-ea"/>
                <a:cs typeface="Calibri Light"/>
              </a:rPr>
              <a:t>Toeristen gooien traditioneel, met hun rug naar de </a:t>
            </a:r>
            <a:r>
              <a:rPr lang="nl-NL" dirty="0" err="1">
                <a:latin typeface="Segoe UI"/>
                <a:ea typeface="+mj-ea"/>
                <a:cs typeface="Calibri Light"/>
              </a:rPr>
              <a:t>Trevi</a:t>
            </a:r>
            <a:r>
              <a:rPr lang="nl-NL" dirty="0">
                <a:latin typeface="Segoe UI"/>
                <a:ea typeface="+mj-ea"/>
                <a:cs typeface="Calibri Light"/>
              </a:rPr>
              <a:t> fontein, een muntje in het water om een wens te doen! Deze misschien wat gekke gewoonte levert jaarlijks zo’n </a:t>
            </a:r>
            <a:r>
              <a:rPr lang="nl-NL" b="1" dirty="0">
                <a:latin typeface="Segoe UI"/>
                <a:ea typeface="+mj-ea"/>
                <a:cs typeface="Calibri Light"/>
              </a:rPr>
              <a:t>1.4 miljoen </a:t>
            </a:r>
            <a:r>
              <a:rPr lang="nl-NL" dirty="0">
                <a:latin typeface="Segoe UI"/>
                <a:ea typeface="+mj-ea"/>
                <a:cs typeface="Calibri Light"/>
              </a:rPr>
              <a:t>euro op. Het ingezamelde geld gaat meestal naar projecten voor daklozen, zoals voedsel en onderdak. </a:t>
            </a:r>
          </a:p>
        </p:txBody>
      </p:sp>
      <p:pic>
        <p:nvPicPr>
          <p:cNvPr id="5" name="Picture 2" descr="Trevi Fountain - Wikipedia">
            <a:extLst>
              <a:ext uri="{FF2B5EF4-FFF2-40B4-BE49-F238E27FC236}">
                <a16:creationId xmlns:a16="http://schemas.microsoft.com/office/drawing/2014/main" id="{050D8E23-B620-F0CA-43B8-0751309392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8335" y="2216075"/>
            <a:ext cx="5618499" cy="373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6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A7279EF-92BF-9B11-3DF8-01CAF174520C}"/>
              </a:ext>
            </a:extLst>
          </p:cNvPr>
          <p:cNvSpPr>
            <a:spLocks noGrp="1"/>
          </p:cNvSpPr>
          <p:nvPr>
            <p:ph type="title"/>
          </p:nvPr>
        </p:nvSpPr>
        <p:spPr>
          <a:xfrm>
            <a:off x="838200" y="458435"/>
            <a:ext cx="10515600" cy="1325563"/>
          </a:xfrm>
        </p:spPr>
        <p:txBody>
          <a:bodyPr>
            <a:normAutofit fontScale="90000"/>
          </a:bodyPr>
          <a:lstStyle/>
          <a:p>
            <a:r>
              <a:rPr lang="nl-NL" b="1" dirty="0">
                <a:solidFill>
                  <a:srgbClr val="2E8C75"/>
                </a:solidFill>
                <a:latin typeface="Segoe UI"/>
                <a:cs typeface="Calibri Light"/>
              </a:rPr>
              <a:t>9</a:t>
            </a:r>
            <a:r>
              <a:rPr lang="nl-NL" sz="4400" b="1" dirty="0">
                <a:solidFill>
                  <a:srgbClr val="2E8C75"/>
                </a:solidFill>
                <a:latin typeface="Segoe UI"/>
                <a:cs typeface="Calibri Light"/>
              </a:rPr>
              <a:t>. Italië is één van de best bezochte landen ter wereld. Op welke plek staat dit land in het top 5 rijtje?</a:t>
            </a:r>
            <a:endParaRPr lang="nl-NL" dirty="0"/>
          </a:p>
        </p:txBody>
      </p:sp>
      <p:sp>
        <p:nvSpPr>
          <p:cNvPr id="3" name="Content Placeholder 2">
            <a:extLst>
              <a:ext uri="{FF2B5EF4-FFF2-40B4-BE49-F238E27FC236}">
                <a16:creationId xmlns:a16="http://schemas.microsoft.com/office/drawing/2014/main" id="{E53E8DCE-0E96-D68E-845E-2F4FB562B1BA}"/>
              </a:ext>
            </a:extLst>
          </p:cNvPr>
          <p:cNvSpPr>
            <a:spLocks noGrp="1"/>
          </p:cNvSpPr>
          <p:nvPr>
            <p:ph idx="1"/>
          </p:nvPr>
        </p:nvSpPr>
        <p:spPr>
          <a:xfrm>
            <a:off x="838200" y="2141537"/>
            <a:ext cx="10515600" cy="4351338"/>
          </a:xfrm>
        </p:spPr>
        <p:txBody>
          <a:bodyPr/>
          <a:lstStyle/>
          <a:p>
            <a:pPr marL="514350" indent="-514350" algn="l">
              <a:buAutoNum type="alphaUcParenR"/>
            </a:pPr>
            <a:r>
              <a:rPr lang="en-US" dirty="0">
                <a:latin typeface="Segoe UI"/>
                <a:ea typeface="+mj-ea"/>
                <a:cs typeface="Calibri Light"/>
              </a:rPr>
              <a:t>1ste </a:t>
            </a:r>
            <a:r>
              <a:rPr lang="en-US" dirty="0" err="1">
                <a:latin typeface="Segoe UI"/>
                <a:ea typeface="+mj-ea"/>
                <a:cs typeface="Calibri Light"/>
              </a:rPr>
              <a:t>plaats</a:t>
            </a:r>
            <a:endParaRPr lang="en-US" dirty="0">
              <a:latin typeface="Segoe UI"/>
              <a:ea typeface="+mj-ea"/>
              <a:cs typeface="Calibri Light"/>
            </a:endParaRPr>
          </a:p>
          <a:p>
            <a:pPr marL="514350" indent="-514350" algn="l">
              <a:buAutoNum type="alphaUcParenR"/>
            </a:pPr>
            <a:r>
              <a:rPr lang="en-US" dirty="0">
                <a:latin typeface="Segoe UI"/>
                <a:ea typeface="+mj-ea"/>
                <a:cs typeface="Calibri Light"/>
              </a:rPr>
              <a:t>2e </a:t>
            </a:r>
            <a:r>
              <a:rPr lang="en-US" dirty="0" err="1">
                <a:latin typeface="Segoe UI"/>
                <a:ea typeface="+mj-ea"/>
                <a:cs typeface="Calibri Light"/>
              </a:rPr>
              <a:t>plaats</a:t>
            </a:r>
            <a:endParaRPr lang="en-US" dirty="0">
              <a:latin typeface="Segoe UI"/>
              <a:ea typeface="+mj-ea"/>
              <a:cs typeface="Calibri Light"/>
            </a:endParaRPr>
          </a:p>
          <a:p>
            <a:pPr marL="514350" indent="-514350" algn="l">
              <a:buAutoNum type="alphaUcParenR"/>
            </a:pPr>
            <a:r>
              <a:rPr lang="en-US" dirty="0">
                <a:latin typeface="Segoe UI"/>
                <a:ea typeface="+mj-ea"/>
                <a:cs typeface="Calibri Light"/>
              </a:rPr>
              <a:t>3e </a:t>
            </a:r>
            <a:r>
              <a:rPr lang="en-US" dirty="0" err="1">
                <a:latin typeface="Segoe UI"/>
                <a:ea typeface="+mj-ea"/>
                <a:cs typeface="Calibri Light"/>
              </a:rPr>
              <a:t>plaats</a:t>
            </a:r>
            <a:endParaRPr lang="en-US" dirty="0">
              <a:latin typeface="Segoe UI"/>
              <a:ea typeface="+mj-ea"/>
              <a:cs typeface="Calibri Light"/>
            </a:endParaRPr>
          </a:p>
          <a:p>
            <a:pPr marL="514350" indent="-514350" algn="l">
              <a:buAutoNum type="alphaUcParenR"/>
            </a:pPr>
            <a:r>
              <a:rPr lang="en-US" dirty="0">
                <a:latin typeface="Segoe UI"/>
                <a:ea typeface="+mj-ea"/>
                <a:cs typeface="Calibri Light"/>
              </a:rPr>
              <a:t>4e </a:t>
            </a:r>
            <a:r>
              <a:rPr lang="en-US" dirty="0" err="1">
                <a:latin typeface="Segoe UI"/>
                <a:ea typeface="+mj-ea"/>
                <a:cs typeface="Calibri Light"/>
              </a:rPr>
              <a:t>plaats</a:t>
            </a:r>
            <a:endParaRPr lang="en-US" dirty="0">
              <a:latin typeface="Segoe UI"/>
              <a:ea typeface="+mj-ea"/>
              <a:cs typeface="Calibri Light"/>
            </a:endParaRPr>
          </a:p>
          <a:p>
            <a:pPr marL="514350" indent="-514350" algn="l">
              <a:buAutoNum type="alphaUcParenR"/>
            </a:pPr>
            <a:r>
              <a:rPr lang="en-US" dirty="0">
                <a:latin typeface="Segoe UI"/>
                <a:ea typeface="+mj-ea"/>
                <a:cs typeface="Calibri Light"/>
              </a:rPr>
              <a:t>5e </a:t>
            </a:r>
            <a:r>
              <a:rPr lang="en-US" dirty="0" err="1">
                <a:latin typeface="Segoe UI"/>
                <a:ea typeface="+mj-ea"/>
                <a:cs typeface="Calibri Light"/>
              </a:rPr>
              <a:t>plaats</a:t>
            </a:r>
            <a:endParaRPr lang="en-US" dirty="0">
              <a:latin typeface="Segoe UI"/>
              <a:ea typeface="+mj-ea"/>
              <a:cs typeface="Calibri Light"/>
            </a:endParaRPr>
          </a:p>
        </p:txBody>
      </p:sp>
      <p:pic>
        <p:nvPicPr>
          <p:cNvPr id="10242" name="Picture 2" descr="HvJ 26-02-1991 Commissie-Italie C-120/88 - BTW jurisprudentie">
            <a:extLst>
              <a:ext uri="{FF2B5EF4-FFF2-40B4-BE49-F238E27FC236}">
                <a16:creationId xmlns:a16="http://schemas.microsoft.com/office/drawing/2014/main" id="{98DD1B94-346F-3EB7-05EB-5621622C3C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2144" y="2141537"/>
            <a:ext cx="4250649" cy="392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19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2997C27-7112-2DFB-719A-F7EE1B712E79}"/>
              </a:ext>
            </a:extLst>
          </p:cNvPr>
          <p:cNvSpPr>
            <a:spLocks noGrp="1"/>
          </p:cNvSpPr>
          <p:nvPr>
            <p:ph idx="1"/>
          </p:nvPr>
        </p:nvSpPr>
        <p:spPr>
          <a:xfrm>
            <a:off x="838200" y="1946928"/>
            <a:ext cx="10515600" cy="1943937"/>
          </a:xfrm>
        </p:spPr>
        <p:txBody>
          <a:bodyPr>
            <a:noAutofit/>
          </a:bodyPr>
          <a:lstStyle/>
          <a:p>
            <a:pPr marL="0" indent="0">
              <a:buNone/>
            </a:pPr>
            <a:r>
              <a:rPr lang="nl-NL" dirty="0">
                <a:latin typeface="Segoe UI"/>
                <a:ea typeface="+mj-ea"/>
                <a:cs typeface="Calibri Light"/>
              </a:rPr>
              <a:t>Het is antwoord E!</a:t>
            </a:r>
          </a:p>
          <a:p>
            <a:pPr marL="0" indent="0">
              <a:buNone/>
            </a:pPr>
            <a:r>
              <a:rPr lang="nl-NL" dirty="0">
                <a:latin typeface="Segoe UI"/>
                <a:ea typeface="+mj-ea"/>
                <a:cs typeface="Calibri Light"/>
              </a:rPr>
              <a:t>Met 64,5 miljoen bezoekers staat Italië op de vijfde plaats wereldwijd. Het land weet bezoekers moeiteloos te betoveren met zijn rijke kunst, geschiedenis, mode, culinaire tradities en heerlijke wijnen.</a:t>
            </a:r>
          </a:p>
          <a:p>
            <a:pPr marL="0" indent="0">
              <a:buNone/>
            </a:pPr>
            <a:endParaRPr lang="nl-NL" dirty="0">
              <a:latin typeface="Segoe UI"/>
              <a:ea typeface="+mj-ea"/>
              <a:cs typeface="Calibri Light"/>
            </a:endParaRPr>
          </a:p>
          <a:p>
            <a:pPr marL="0" indent="0">
              <a:buNone/>
            </a:pPr>
            <a:r>
              <a:rPr lang="nl-NL" dirty="0">
                <a:latin typeface="Segoe UI"/>
                <a:ea typeface="+mj-ea"/>
                <a:cs typeface="Calibri Light"/>
              </a:rPr>
              <a:t>Top 5</a:t>
            </a:r>
          </a:p>
          <a:p>
            <a:pPr marL="0" indent="0">
              <a:buNone/>
            </a:pPr>
            <a:r>
              <a:rPr lang="nl-NL" dirty="0">
                <a:latin typeface="Segoe UI"/>
                <a:ea typeface="+mj-ea"/>
                <a:cs typeface="Calibri Light"/>
              </a:rPr>
              <a:t>1: Frankrijk					4: China</a:t>
            </a:r>
          </a:p>
          <a:p>
            <a:pPr marL="0" indent="0">
              <a:buNone/>
            </a:pPr>
            <a:r>
              <a:rPr lang="nl-NL" dirty="0">
                <a:latin typeface="Segoe UI"/>
                <a:ea typeface="+mj-ea"/>
                <a:cs typeface="Calibri Light"/>
              </a:rPr>
              <a:t>2: Spanje					5: Italië</a:t>
            </a:r>
          </a:p>
          <a:p>
            <a:pPr marL="0" indent="0">
              <a:buNone/>
            </a:pPr>
            <a:r>
              <a:rPr lang="nl-NL" dirty="0">
                <a:latin typeface="Segoe UI"/>
                <a:ea typeface="+mj-ea"/>
                <a:cs typeface="Calibri Light"/>
              </a:rPr>
              <a:t>3: Verenigde Staten</a:t>
            </a:r>
          </a:p>
        </p:txBody>
      </p:sp>
      <p:sp>
        <p:nvSpPr>
          <p:cNvPr id="4" name="Titel 1">
            <a:extLst>
              <a:ext uri="{FF2B5EF4-FFF2-40B4-BE49-F238E27FC236}">
                <a16:creationId xmlns:a16="http://schemas.microsoft.com/office/drawing/2014/main" id="{7A8E0F29-AADA-7215-F222-82CDFB73338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solidFill>
                  <a:srgbClr val="2E8C75"/>
                </a:solidFill>
                <a:latin typeface="Segoe UI"/>
                <a:cs typeface="Calibri Light"/>
              </a:rPr>
              <a:t>Italië is één van de best bezochte landen ter wereld. Op welke plek staat dit land in het top 5 rijtje?</a:t>
            </a:r>
            <a:endParaRPr lang="de-DE" sz="4800" b="1" dirty="0">
              <a:solidFill>
                <a:srgbClr val="EE893F"/>
              </a:solidFill>
              <a:latin typeface="Segoe UI"/>
              <a:cs typeface="Segoe UI"/>
            </a:endParaRPr>
          </a:p>
        </p:txBody>
      </p:sp>
    </p:spTree>
    <p:extLst>
      <p:ext uri="{BB962C8B-B14F-4D97-AF65-F5344CB8AC3E}">
        <p14:creationId xmlns:p14="http://schemas.microsoft.com/office/powerpoint/2010/main" val="219892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661483" y="240612"/>
            <a:ext cx="11082448" cy="970757"/>
          </a:xfrm>
        </p:spPr>
        <p:txBody>
          <a:bodyPr>
            <a:normAutofit fontScale="90000"/>
          </a:bodyPr>
          <a:lstStyle/>
          <a:p>
            <a:pPr algn="l"/>
            <a:r>
              <a:rPr lang="de-DE" sz="4000" b="1" dirty="0">
                <a:solidFill>
                  <a:srgbClr val="2E8C75"/>
                </a:solidFill>
                <a:latin typeface="Segoe UI"/>
                <a:cs typeface="Calibri Light"/>
              </a:rPr>
              <a:t>1. </a:t>
            </a:r>
            <a:r>
              <a:rPr lang="nl-NL" sz="4000" b="1" dirty="0">
                <a:solidFill>
                  <a:srgbClr val="2E8C75"/>
                </a:solidFill>
                <a:latin typeface="Segoe UI"/>
                <a:cs typeface="Calibri Light"/>
              </a:rPr>
              <a:t>Wanneer noemt een Italiaan de koffie ‘</a:t>
            </a:r>
            <a:r>
              <a:rPr lang="nl-NL" sz="4000" b="1" dirty="0" err="1">
                <a:solidFill>
                  <a:srgbClr val="2E8C75"/>
                </a:solidFill>
                <a:latin typeface="Segoe UI"/>
                <a:cs typeface="Calibri Light"/>
              </a:rPr>
              <a:t>caffé</a:t>
            </a:r>
            <a:r>
              <a:rPr lang="nl-NL" sz="4000" b="1" dirty="0">
                <a:solidFill>
                  <a:srgbClr val="2E8C75"/>
                </a:solidFill>
                <a:latin typeface="Segoe UI"/>
                <a:cs typeface="Calibri Light"/>
              </a:rPr>
              <a:t> </a:t>
            </a:r>
            <a:r>
              <a:rPr lang="nl-NL" sz="4000" b="1" dirty="0" err="1">
                <a:solidFill>
                  <a:srgbClr val="2E8C75"/>
                </a:solidFill>
                <a:latin typeface="Segoe UI"/>
                <a:cs typeface="Calibri Light"/>
              </a:rPr>
              <a:t>americano</a:t>
            </a:r>
            <a:r>
              <a:rPr lang="nl-NL" sz="4000" b="1" dirty="0">
                <a:solidFill>
                  <a:srgbClr val="2E8C75"/>
                </a:solidFill>
                <a:latin typeface="Segoe UI"/>
                <a:cs typeface="Calibri Light"/>
              </a:rPr>
              <a:t>’?</a:t>
            </a:r>
            <a:endParaRPr lang="de-DE" sz="4800" b="1" dirty="0">
              <a:solidFill>
                <a:srgbClr val="2E8C75"/>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tel 1">
            <a:extLst>
              <a:ext uri="{FF2B5EF4-FFF2-40B4-BE49-F238E27FC236}">
                <a16:creationId xmlns:a16="http://schemas.microsoft.com/office/drawing/2014/main" id="{A8452D7F-8F4F-4E8F-7540-532C62957535}"/>
              </a:ext>
            </a:extLst>
          </p:cNvPr>
          <p:cNvSpPr txBox="1">
            <a:spLocks/>
          </p:cNvSpPr>
          <p:nvPr/>
        </p:nvSpPr>
        <p:spPr>
          <a:xfrm>
            <a:off x="7060207" y="1619480"/>
            <a:ext cx="4683724" cy="3909227"/>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buFont typeface="Arial"/>
              <a:buChar char="•"/>
            </a:pPr>
            <a:endParaRPr lang="de-DE" sz="2000" dirty="0">
              <a:solidFill>
                <a:srgbClr val="595959"/>
              </a:solidFill>
              <a:latin typeface="Segoe UI"/>
              <a:cs typeface="Calibri Light"/>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Als er extra </a:t>
            </a:r>
            <a:r>
              <a:rPr lang="fr-BE" sz="3000" dirty="0" err="1">
                <a:latin typeface="Segoe UI"/>
                <a:cs typeface="Calibri Light"/>
                <a:sym typeface="Wingdings" panose="05000000000000000000" pitchFamily="2" charset="2"/>
              </a:rPr>
              <a:t>veel</a:t>
            </a:r>
            <a:r>
              <a:rPr lang="fr-BE" sz="3000" dirty="0">
                <a:latin typeface="Segoe UI"/>
                <a:cs typeface="Calibri Light"/>
                <a:sym typeface="Wingdings" panose="05000000000000000000" pitchFamily="2" charset="2"/>
              </a:rPr>
              <a:t> water in </a:t>
            </a:r>
            <a:r>
              <a:rPr lang="fr-BE" sz="3000" dirty="0" err="1">
                <a:latin typeface="Segoe UI"/>
                <a:cs typeface="Calibri Light"/>
                <a:sym typeface="Wingdings" panose="05000000000000000000" pitchFamily="2" charset="2"/>
              </a:rPr>
              <a:t>zit</a:t>
            </a:r>
            <a:endParaRPr lang="fr-BE" sz="3000" dirty="0">
              <a:latin typeface="Segoe UI"/>
              <a:cs typeface="Calibri Light"/>
              <a:sym typeface="Wingdings" panose="05000000000000000000" pitchFamily="2" charset="2"/>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Als er extra </a:t>
            </a:r>
            <a:r>
              <a:rPr lang="fr-BE" sz="3000" dirty="0" err="1">
                <a:latin typeface="Segoe UI"/>
                <a:cs typeface="Calibri Light"/>
                <a:sym typeface="Wingdings" panose="05000000000000000000" pitchFamily="2" charset="2"/>
              </a:rPr>
              <a:t>veel</a:t>
            </a:r>
            <a:r>
              <a:rPr lang="fr-BE" sz="3000" dirty="0">
                <a:latin typeface="Segoe UI"/>
                <a:cs typeface="Calibri Light"/>
                <a:sym typeface="Wingdings" panose="05000000000000000000" pitchFamily="2" charset="2"/>
              </a:rPr>
              <a:t> </a:t>
            </a:r>
            <a:r>
              <a:rPr lang="fr-BE" sz="3000" dirty="0" err="1">
                <a:latin typeface="Segoe UI"/>
                <a:cs typeface="Calibri Light"/>
                <a:sym typeface="Wingdings" panose="05000000000000000000" pitchFamily="2" charset="2"/>
              </a:rPr>
              <a:t>melk</a:t>
            </a:r>
            <a:r>
              <a:rPr lang="fr-BE" sz="3000" dirty="0">
                <a:latin typeface="Segoe UI"/>
                <a:cs typeface="Calibri Light"/>
                <a:sym typeface="Wingdings" panose="05000000000000000000" pitchFamily="2" charset="2"/>
              </a:rPr>
              <a:t> in </a:t>
            </a:r>
            <a:r>
              <a:rPr lang="fr-BE" sz="3000" dirty="0" err="1">
                <a:latin typeface="Segoe UI"/>
                <a:cs typeface="Calibri Light"/>
                <a:sym typeface="Wingdings" panose="05000000000000000000" pitchFamily="2" charset="2"/>
              </a:rPr>
              <a:t>zit</a:t>
            </a:r>
            <a:endParaRPr lang="fr-BE" sz="3000" dirty="0">
              <a:latin typeface="Segoe UI"/>
              <a:cs typeface="Calibri Light"/>
              <a:sym typeface="Wingdings" panose="05000000000000000000" pitchFamily="2" charset="2"/>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Als er extra </a:t>
            </a:r>
            <a:r>
              <a:rPr lang="fr-BE" sz="3000" dirty="0" err="1">
                <a:latin typeface="Segoe UI"/>
                <a:cs typeface="Calibri Light"/>
                <a:sym typeface="Wingdings" panose="05000000000000000000" pitchFamily="2" charset="2"/>
              </a:rPr>
              <a:t>veel</a:t>
            </a:r>
            <a:r>
              <a:rPr lang="fr-BE" sz="3000" dirty="0">
                <a:latin typeface="Segoe UI"/>
                <a:cs typeface="Calibri Light"/>
                <a:sym typeface="Wingdings" panose="05000000000000000000" pitchFamily="2" charset="2"/>
              </a:rPr>
              <a:t> </a:t>
            </a:r>
            <a:r>
              <a:rPr lang="fr-BE" sz="3000" dirty="0" err="1">
                <a:latin typeface="Segoe UI"/>
                <a:cs typeface="Calibri Light"/>
                <a:sym typeface="Wingdings" panose="05000000000000000000" pitchFamily="2" charset="2"/>
              </a:rPr>
              <a:t>suiker</a:t>
            </a:r>
            <a:r>
              <a:rPr lang="fr-BE" sz="3000" dirty="0">
                <a:latin typeface="Segoe UI"/>
                <a:cs typeface="Calibri Light"/>
                <a:sym typeface="Wingdings" panose="05000000000000000000" pitchFamily="2" charset="2"/>
              </a:rPr>
              <a:t> in </a:t>
            </a:r>
            <a:r>
              <a:rPr lang="fr-BE" sz="3000" dirty="0" err="1">
                <a:latin typeface="Segoe UI"/>
                <a:cs typeface="Calibri Light"/>
                <a:sym typeface="Wingdings" panose="05000000000000000000" pitchFamily="2" charset="2"/>
              </a:rPr>
              <a:t>zit</a:t>
            </a:r>
            <a:endParaRPr lang="fr-BE" sz="3000" dirty="0">
              <a:latin typeface="Segoe UI"/>
              <a:cs typeface="Calibri Light"/>
              <a:sym typeface="Wingdings" panose="05000000000000000000" pitchFamily="2" charset="2"/>
            </a:endParaRPr>
          </a:p>
        </p:txBody>
      </p:sp>
      <p:pic>
        <p:nvPicPr>
          <p:cNvPr id="2050" name="Picture 2" descr="Caffè Americano Recipe | Starbucks® at Home">
            <a:extLst>
              <a:ext uri="{FF2B5EF4-FFF2-40B4-BE49-F238E27FC236}">
                <a16:creationId xmlns:a16="http://schemas.microsoft.com/office/drawing/2014/main" id="{EDD3515F-584D-3D80-4EC8-BA34412EF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610" y="-1162975"/>
            <a:ext cx="8191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783554"/>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87878-3C46-5522-E54E-A9475F36787F}"/>
              </a:ext>
            </a:extLst>
          </p:cNvPr>
          <p:cNvSpPr>
            <a:spLocks noGrp="1"/>
          </p:cNvSpPr>
          <p:nvPr>
            <p:ph type="title"/>
          </p:nvPr>
        </p:nvSpPr>
        <p:spPr/>
        <p:txBody>
          <a:bodyPr/>
          <a:lstStyle/>
          <a:p>
            <a:r>
              <a:rPr lang="nl-NL" sz="4000" b="1" dirty="0">
                <a:solidFill>
                  <a:srgbClr val="2E8C75"/>
                </a:solidFill>
                <a:latin typeface="Segoe UI"/>
                <a:cs typeface="Calibri Light"/>
              </a:rPr>
              <a:t>10. Uit hoeveel letters bestaat het Italiaanse Alfabet?</a:t>
            </a:r>
          </a:p>
        </p:txBody>
      </p:sp>
      <p:sp>
        <p:nvSpPr>
          <p:cNvPr id="3" name="Content Placeholder 2">
            <a:extLst>
              <a:ext uri="{FF2B5EF4-FFF2-40B4-BE49-F238E27FC236}">
                <a16:creationId xmlns:a16="http://schemas.microsoft.com/office/drawing/2014/main" id="{C7E08B4D-9698-1238-D95E-1727AD9F9163}"/>
              </a:ext>
            </a:extLst>
          </p:cNvPr>
          <p:cNvSpPr>
            <a:spLocks noGrp="1"/>
          </p:cNvSpPr>
          <p:nvPr>
            <p:ph idx="1"/>
          </p:nvPr>
        </p:nvSpPr>
        <p:spPr>
          <a:xfrm>
            <a:off x="838200" y="2141537"/>
            <a:ext cx="10515600" cy="4351338"/>
          </a:xfrm>
        </p:spPr>
        <p:txBody>
          <a:bodyPr/>
          <a:lstStyle/>
          <a:p>
            <a:pPr marL="514350" indent="-514350" algn="l">
              <a:buAutoNum type="alphaUcParenR"/>
            </a:pPr>
            <a:r>
              <a:rPr lang="en-US" dirty="0">
                <a:latin typeface="Segoe UI"/>
                <a:ea typeface="+mj-ea"/>
                <a:cs typeface="Calibri Light"/>
              </a:rPr>
              <a:t>26 letters</a:t>
            </a:r>
          </a:p>
          <a:p>
            <a:pPr marL="514350" indent="-514350" algn="l">
              <a:buAutoNum type="alphaUcParenR"/>
            </a:pPr>
            <a:endParaRPr lang="en-US" dirty="0">
              <a:latin typeface="Segoe UI"/>
              <a:ea typeface="+mj-ea"/>
              <a:cs typeface="Calibri Light"/>
            </a:endParaRPr>
          </a:p>
          <a:p>
            <a:pPr marL="514350" indent="-514350" algn="l">
              <a:buAutoNum type="alphaUcParenR"/>
            </a:pPr>
            <a:r>
              <a:rPr lang="en-US" dirty="0">
                <a:latin typeface="Segoe UI"/>
                <a:ea typeface="+mj-ea"/>
                <a:cs typeface="Calibri Light"/>
              </a:rPr>
              <a:t>21 letters</a:t>
            </a:r>
          </a:p>
          <a:p>
            <a:pPr marL="514350" indent="-514350" algn="l">
              <a:buAutoNum type="alphaUcParenR"/>
            </a:pPr>
            <a:endParaRPr lang="en-US" dirty="0">
              <a:latin typeface="Segoe UI"/>
              <a:ea typeface="+mj-ea"/>
              <a:cs typeface="Calibri Light"/>
            </a:endParaRPr>
          </a:p>
          <a:p>
            <a:pPr marL="514350" indent="-514350" algn="l">
              <a:buAutoNum type="alphaUcParenR"/>
            </a:pPr>
            <a:r>
              <a:rPr lang="en-US" dirty="0">
                <a:latin typeface="Segoe UI"/>
                <a:ea typeface="+mj-ea"/>
                <a:cs typeface="Calibri Light"/>
              </a:rPr>
              <a:t>23 letters</a:t>
            </a:r>
          </a:p>
        </p:txBody>
      </p:sp>
      <p:pic>
        <p:nvPicPr>
          <p:cNvPr id="12290" name="Picture 2" descr="Het Italiaanse alfabet bestaat uit minder letters">
            <a:extLst>
              <a:ext uri="{FF2B5EF4-FFF2-40B4-BE49-F238E27FC236}">
                <a16:creationId xmlns:a16="http://schemas.microsoft.com/office/drawing/2014/main" id="{620FAC1A-1EF6-6C84-3390-1E9203943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6192" y="2141537"/>
            <a:ext cx="3705841" cy="318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156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87878-3C46-5522-E54E-A9475F36787F}"/>
              </a:ext>
            </a:extLst>
          </p:cNvPr>
          <p:cNvSpPr>
            <a:spLocks noGrp="1"/>
          </p:cNvSpPr>
          <p:nvPr>
            <p:ph type="title"/>
          </p:nvPr>
        </p:nvSpPr>
        <p:spPr/>
        <p:txBody>
          <a:bodyPr/>
          <a:lstStyle/>
          <a:p>
            <a:r>
              <a:rPr lang="nl-NL" sz="3600" b="1" dirty="0">
                <a:solidFill>
                  <a:srgbClr val="2E8C75"/>
                </a:solidFill>
                <a:latin typeface="Segoe UI"/>
                <a:cs typeface="Calibri Light"/>
              </a:rPr>
              <a:t>Uit hoeveel letters bestaat het Italiaanse Alfabet?</a:t>
            </a:r>
            <a:endParaRPr lang="nl-NL" sz="3600" b="1" dirty="0">
              <a:solidFill>
                <a:srgbClr val="EE893F"/>
              </a:solidFill>
              <a:latin typeface="Segoe UI"/>
              <a:cs typeface="Calibri Light"/>
            </a:endParaRPr>
          </a:p>
        </p:txBody>
      </p:sp>
      <p:sp>
        <p:nvSpPr>
          <p:cNvPr id="5" name="Tijdelijke aanduiding voor inhoud 2">
            <a:extLst>
              <a:ext uri="{FF2B5EF4-FFF2-40B4-BE49-F238E27FC236}">
                <a16:creationId xmlns:a16="http://schemas.microsoft.com/office/drawing/2014/main" id="{97F81B73-28FF-96FA-BA34-D684514CCB17}"/>
              </a:ext>
            </a:extLst>
          </p:cNvPr>
          <p:cNvSpPr>
            <a:spLocks noGrp="1"/>
          </p:cNvSpPr>
          <p:nvPr>
            <p:ph idx="1"/>
          </p:nvPr>
        </p:nvSpPr>
        <p:spPr>
          <a:xfrm>
            <a:off x="5548223" y="2298225"/>
            <a:ext cx="6439678" cy="4194650"/>
          </a:xfrm>
        </p:spPr>
        <p:txBody>
          <a:bodyPr>
            <a:normAutofit/>
          </a:bodyPr>
          <a:lstStyle/>
          <a:p>
            <a:pPr marL="0" indent="0">
              <a:buNone/>
            </a:pPr>
            <a:r>
              <a:rPr lang="nl-NL" dirty="0">
                <a:latin typeface="Segoe UI"/>
                <a:ea typeface="+mj-ea"/>
                <a:cs typeface="Calibri Light"/>
              </a:rPr>
              <a:t>Het juiste antwoord is... </a:t>
            </a:r>
            <a:r>
              <a:rPr lang="nl-NL" b="1" dirty="0">
                <a:latin typeface="Segoe UI"/>
                <a:ea typeface="+mj-ea"/>
                <a:cs typeface="Calibri Light"/>
              </a:rPr>
              <a:t>Antwoord B</a:t>
            </a:r>
            <a:r>
              <a:rPr lang="nl-NL" dirty="0">
                <a:latin typeface="Segoe UI"/>
                <a:ea typeface="+mj-ea"/>
                <a:cs typeface="Calibri Light"/>
              </a:rPr>
              <a:t>!</a:t>
            </a:r>
            <a:br>
              <a:rPr lang="nl-NL" dirty="0">
                <a:latin typeface="Segoe UI"/>
                <a:ea typeface="+mj-ea"/>
                <a:cs typeface="Calibri Light"/>
              </a:rPr>
            </a:br>
            <a:br>
              <a:rPr lang="nl-NL" dirty="0">
                <a:latin typeface="Segoe UI"/>
                <a:ea typeface="+mj-ea"/>
                <a:cs typeface="Calibri Light"/>
              </a:rPr>
            </a:br>
            <a:r>
              <a:rPr lang="nl-NL" dirty="0">
                <a:latin typeface="Segoe UI"/>
                <a:ea typeface="+mj-ea"/>
                <a:cs typeface="Calibri Light"/>
              </a:rPr>
              <a:t>In tegenstelling tot het Nederlandse alfabet met 26 letters, telt het Italiaanse alfabet er slechts 21. De letters j, k, w, x en y komen alleen voor in leenwoorden. Toch duiken k en j soms op in regionale dialecten, wat verklaart waarom je ze in bepaalde plaatsnamen ziet, zoals </a:t>
            </a:r>
            <a:r>
              <a:rPr lang="nl-NL" dirty="0" err="1">
                <a:latin typeface="Segoe UI"/>
                <a:ea typeface="+mj-ea"/>
                <a:cs typeface="Calibri Light"/>
              </a:rPr>
              <a:t>Jesolo</a:t>
            </a:r>
            <a:r>
              <a:rPr lang="nl-NL" dirty="0">
                <a:latin typeface="Segoe UI"/>
                <a:ea typeface="+mj-ea"/>
                <a:cs typeface="Calibri Light"/>
              </a:rPr>
              <a:t>.</a:t>
            </a:r>
          </a:p>
        </p:txBody>
      </p:sp>
      <p:pic>
        <p:nvPicPr>
          <p:cNvPr id="4" name="Picture 2" descr="Het Italiaanse alfabet bestaat uit minder letters">
            <a:extLst>
              <a:ext uri="{FF2B5EF4-FFF2-40B4-BE49-F238E27FC236}">
                <a16:creationId xmlns:a16="http://schemas.microsoft.com/office/drawing/2014/main" id="{F63B6D2C-E6B4-A6DE-4061-95BBC1DAA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705" y="1990930"/>
            <a:ext cx="3705841" cy="318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111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itel 1">
            <a:extLst>
              <a:ext uri="{FF2B5EF4-FFF2-40B4-BE49-F238E27FC236}">
                <a16:creationId xmlns:a16="http://schemas.microsoft.com/office/drawing/2014/main" id="{15EBE2A6-E886-2109-2B50-6144277DED53}"/>
              </a:ext>
            </a:extLst>
          </p:cNvPr>
          <p:cNvSpPr txBox="1">
            <a:spLocks/>
          </p:cNvSpPr>
          <p:nvPr/>
        </p:nvSpPr>
        <p:spPr>
          <a:xfrm>
            <a:off x="865946" y="376304"/>
            <a:ext cx="10171986" cy="1261832"/>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600" b="1" dirty="0">
                <a:solidFill>
                  <a:srgbClr val="2E8C75"/>
                </a:solidFill>
                <a:latin typeface="Segoe UI"/>
                <a:cs typeface="Segoe UI"/>
              </a:rPr>
              <a:t>Dat was de </a:t>
            </a:r>
            <a:r>
              <a:rPr lang="de-DE" sz="3600" b="1" dirty="0" err="1">
                <a:solidFill>
                  <a:srgbClr val="2E8C75"/>
                </a:solidFill>
                <a:latin typeface="Segoe UI"/>
                <a:cs typeface="Segoe UI"/>
              </a:rPr>
              <a:t>quiz</a:t>
            </a:r>
            <a:r>
              <a:rPr lang="de-DE" sz="3600" b="1" dirty="0">
                <a:solidFill>
                  <a:srgbClr val="2E8C75"/>
                </a:solidFill>
                <a:latin typeface="Segoe UI"/>
                <a:cs typeface="Segoe UI"/>
              </a:rPr>
              <a:t> </a:t>
            </a:r>
            <a:r>
              <a:rPr lang="de-DE" sz="3600" b="1" dirty="0" err="1">
                <a:solidFill>
                  <a:srgbClr val="2E8C75"/>
                </a:solidFill>
                <a:latin typeface="Segoe UI"/>
                <a:cs typeface="Segoe UI"/>
              </a:rPr>
              <a:t>alweer</a:t>
            </a:r>
            <a:r>
              <a:rPr lang="de-DE" sz="3600" b="1" dirty="0">
                <a:solidFill>
                  <a:srgbClr val="2E8C75"/>
                </a:solidFill>
                <a:latin typeface="Segoe UI"/>
                <a:cs typeface="Segoe UI"/>
              </a:rPr>
              <a:t>...</a:t>
            </a:r>
          </a:p>
        </p:txBody>
      </p:sp>
      <p:grpSp>
        <p:nvGrpSpPr>
          <p:cNvPr id="24" name="Group 23">
            <a:extLst>
              <a:ext uri="{FF2B5EF4-FFF2-40B4-BE49-F238E27FC236}">
                <a16:creationId xmlns:a16="http://schemas.microsoft.com/office/drawing/2014/main" id="{ADD48A35-4D31-2EDC-0ED7-8A12F02628A8}"/>
              </a:ext>
            </a:extLst>
          </p:cNvPr>
          <p:cNvGrpSpPr/>
          <p:nvPr/>
        </p:nvGrpSpPr>
        <p:grpSpPr>
          <a:xfrm>
            <a:off x="1559773" y="1638350"/>
            <a:ext cx="9714844" cy="1960256"/>
            <a:chOff x="1542520" y="1638350"/>
            <a:chExt cx="9714844" cy="1960256"/>
          </a:xfrm>
        </p:grpSpPr>
        <p:pic>
          <p:nvPicPr>
            <p:cNvPr id="25" name="Picture 24" descr="Icon&#10;&#10;Description automatically generated">
              <a:extLst>
                <a:ext uri="{FF2B5EF4-FFF2-40B4-BE49-F238E27FC236}">
                  <a16:creationId xmlns:a16="http://schemas.microsoft.com/office/drawing/2014/main" id="{B6F44957-C823-0CA6-1FB4-75CCFDB0AB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841" y="2117200"/>
              <a:ext cx="866523" cy="1261831"/>
            </a:xfrm>
            <a:prstGeom prst="rect">
              <a:avLst/>
            </a:prstGeom>
          </p:spPr>
        </p:pic>
        <p:sp>
          <p:nvSpPr>
            <p:cNvPr id="26" name="Titel 1">
              <a:extLst>
                <a:ext uri="{FF2B5EF4-FFF2-40B4-BE49-F238E27FC236}">
                  <a16:creationId xmlns:a16="http://schemas.microsoft.com/office/drawing/2014/main" id="{9EF2E6BC-B403-A962-D3E5-D6F27363EC42}"/>
                </a:ext>
              </a:extLst>
            </p:cNvPr>
            <p:cNvSpPr txBox="1">
              <a:spLocks/>
            </p:cNvSpPr>
            <p:nvPr/>
          </p:nvSpPr>
          <p:spPr>
            <a:xfrm>
              <a:off x="1542520" y="1638350"/>
              <a:ext cx="9085006" cy="196025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000" b="1" dirty="0" err="1">
                  <a:solidFill>
                    <a:srgbClr val="2E8C75"/>
                  </a:solidFill>
                  <a:latin typeface="Segoe UI"/>
                  <a:cs typeface="Segoe UI"/>
                </a:rPr>
                <a:t>Gefeliciteerd</a:t>
              </a:r>
              <a:r>
                <a:rPr lang="de-DE" sz="4000" b="1" dirty="0">
                  <a:solidFill>
                    <a:srgbClr val="2E8C75"/>
                  </a:solidFill>
                  <a:latin typeface="Segoe UI"/>
                  <a:cs typeface="Segoe UI"/>
                </a:rPr>
                <a:t> </a:t>
              </a:r>
              <a:r>
                <a:rPr lang="de-DE" sz="4000" b="1" dirty="0" err="1">
                  <a:solidFill>
                    <a:srgbClr val="2E8C75"/>
                  </a:solidFill>
                  <a:latin typeface="Segoe UI"/>
                  <a:cs typeface="Segoe UI"/>
                </a:rPr>
                <a:t>met</a:t>
              </a:r>
              <a:r>
                <a:rPr lang="de-DE" sz="4000" b="1" dirty="0">
                  <a:solidFill>
                    <a:srgbClr val="2E8C75"/>
                  </a:solidFill>
                  <a:latin typeface="Segoe UI"/>
                  <a:cs typeface="Segoe UI"/>
                </a:rPr>
                <a:t> </a:t>
              </a:r>
              <a:r>
                <a:rPr lang="de-DE" sz="4000" b="1" dirty="0" err="1">
                  <a:solidFill>
                    <a:srgbClr val="2E8C75"/>
                  </a:solidFill>
                  <a:latin typeface="Segoe UI"/>
                  <a:cs typeface="Segoe UI"/>
                </a:rPr>
                <a:t>jullie</a:t>
              </a:r>
              <a:r>
                <a:rPr lang="de-DE" sz="4000" b="1" dirty="0">
                  <a:solidFill>
                    <a:srgbClr val="2E8C75"/>
                  </a:solidFill>
                  <a:latin typeface="Segoe UI"/>
                  <a:cs typeface="Segoe UI"/>
                </a:rPr>
                <a:t> </a:t>
              </a:r>
              <a:r>
                <a:rPr lang="de-DE" sz="4000" b="1" dirty="0" err="1">
                  <a:solidFill>
                    <a:srgbClr val="2E8C75"/>
                  </a:solidFill>
                  <a:latin typeface="Segoe UI"/>
                  <a:cs typeface="Segoe UI"/>
                </a:rPr>
                <a:t>prestatie</a:t>
              </a:r>
              <a:r>
                <a:rPr lang="de-DE" sz="4000" b="1" dirty="0">
                  <a:solidFill>
                    <a:srgbClr val="2E8C75"/>
                  </a:solidFill>
                  <a:latin typeface="Segoe UI"/>
                  <a:cs typeface="Segoe UI"/>
                </a:rPr>
                <a:t>!</a:t>
              </a:r>
              <a:endParaRPr lang="de-DE" sz="3600" b="1" dirty="0">
                <a:solidFill>
                  <a:srgbClr val="2E8C75"/>
                </a:solidFill>
                <a:latin typeface="Segoe UI"/>
                <a:cs typeface="Segoe UI"/>
              </a:endParaRPr>
            </a:p>
          </p:txBody>
        </p:sp>
      </p:grpSp>
      <p:grpSp>
        <p:nvGrpSpPr>
          <p:cNvPr id="27" name="Group 26">
            <a:extLst>
              <a:ext uri="{FF2B5EF4-FFF2-40B4-BE49-F238E27FC236}">
                <a16:creationId xmlns:a16="http://schemas.microsoft.com/office/drawing/2014/main" id="{AC73ABE2-5C30-B3DF-245D-0D564C3B4FEA}"/>
              </a:ext>
            </a:extLst>
          </p:cNvPr>
          <p:cNvGrpSpPr/>
          <p:nvPr/>
        </p:nvGrpSpPr>
        <p:grpSpPr>
          <a:xfrm>
            <a:off x="865946" y="4109884"/>
            <a:ext cx="10171986" cy="2609643"/>
            <a:chOff x="848693" y="4109884"/>
            <a:chExt cx="10171986" cy="2609643"/>
          </a:xfrm>
        </p:grpSpPr>
        <p:pic>
          <p:nvPicPr>
            <p:cNvPr id="28" name="Picture 27" descr="Icon&#10;&#10;Description automatically generated">
              <a:extLst>
                <a:ext uri="{FF2B5EF4-FFF2-40B4-BE49-F238E27FC236}">
                  <a16:creationId xmlns:a16="http://schemas.microsoft.com/office/drawing/2014/main" id="{408460E6-B998-52EF-23AE-3D54196E9F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4765" y="4940749"/>
              <a:ext cx="4600517" cy="1778778"/>
            </a:xfrm>
            <a:prstGeom prst="rect">
              <a:avLst/>
            </a:prstGeom>
          </p:spPr>
        </p:pic>
        <p:sp>
          <p:nvSpPr>
            <p:cNvPr id="29" name="Titel 1">
              <a:extLst>
                <a:ext uri="{FF2B5EF4-FFF2-40B4-BE49-F238E27FC236}">
                  <a16:creationId xmlns:a16="http://schemas.microsoft.com/office/drawing/2014/main" id="{A9546D16-DB34-5955-8800-6E961B01A734}"/>
                </a:ext>
              </a:extLst>
            </p:cNvPr>
            <p:cNvSpPr txBox="1">
              <a:spLocks/>
            </p:cNvSpPr>
            <p:nvPr/>
          </p:nvSpPr>
          <p:spPr>
            <a:xfrm>
              <a:off x="848693" y="4109884"/>
              <a:ext cx="10171986" cy="1047925"/>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600" b="1" dirty="0" err="1">
                  <a:solidFill>
                    <a:srgbClr val="2E8C75"/>
                  </a:solidFill>
                  <a:latin typeface="Segoe UI"/>
                  <a:cs typeface="Segoe UI"/>
                </a:rPr>
                <a:t>We</a:t>
              </a:r>
              <a:r>
                <a:rPr lang="de-DE" sz="3600" b="1" dirty="0">
                  <a:solidFill>
                    <a:srgbClr val="2E8C75"/>
                  </a:solidFill>
                  <a:latin typeface="Segoe UI"/>
                  <a:cs typeface="Segoe UI"/>
                </a:rPr>
                <a:t> </a:t>
              </a:r>
              <a:r>
                <a:rPr lang="de-DE" sz="3600" b="1" dirty="0" err="1">
                  <a:solidFill>
                    <a:srgbClr val="2E8C75"/>
                  </a:solidFill>
                  <a:latin typeface="Segoe UI"/>
                  <a:cs typeface="Segoe UI"/>
                </a:rPr>
                <a:t>wensen</a:t>
              </a:r>
              <a:r>
                <a:rPr lang="de-DE" sz="3600" b="1" dirty="0">
                  <a:solidFill>
                    <a:srgbClr val="2E8C75"/>
                  </a:solidFill>
                  <a:latin typeface="Segoe UI"/>
                  <a:cs typeface="Segoe UI"/>
                </a:rPr>
                <a:t> </a:t>
              </a:r>
              <a:r>
                <a:rPr lang="de-DE" sz="3600" b="1" dirty="0" err="1">
                  <a:solidFill>
                    <a:srgbClr val="2E8C75"/>
                  </a:solidFill>
                  <a:latin typeface="Segoe UI"/>
                  <a:cs typeface="Segoe UI"/>
                </a:rPr>
                <a:t>jullie</a:t>
              </a:r>
              <a:r>
                <a:rPr lang="de-DE" sz="3600" b="1" dirty="0">
                  <a:solidFill>
                    <a:srgbClr val="2E8C75"/>
                  </a:solidFill>
                  <a:latin typeface="Segoe UI"/>
                  <a:cs typeface="Segoe UI"/>
                </a:rPr>
                <a:t> </a:t>
              </a:r>
              <a:r>
                <a:rPr lang="de-DE" sz="3600" b="1" dirty="0" err="1">
                  <a:solidFill>
                    <a:srgbClr val="2E8C75"/>
                  </a:solidFill>
                  <a:latin typeface="Segoe UI"/>
                  <a:cs typeface="Segoe UI"/>
                </a:rPr>
                <a:t>nog</a:t>
              </a:r>
              <a:r>
                <a:rPr lang="de-DE" sz="3600" b="1" dirty="0">
                  <a:solidFill>
                    <a:srgbClr val="2E8C75"/>
                  </a:solidFill>
                  <a:latin typeface="Segoe UI"/>
                  <a:cs typeface="Segoe UI"/>
                </a:rPr>
                <a:t> </a:t>
              </a:r>
              <a:r>
                <a:rPr lang="de-DE" sz="3600" b="1" dirty="0" err="1">
                  <a:solidFill>
                    <a:srgbClr val="2E8C75"/>
                  </a:solidFill>
                  <a:latin typeface="Segoe UI"/>
                  <a:cs typeface="Segoe UI"/>
                </a:rPr>
                <a:t>heel</a:t>
              </a:r>
              <a:r>
                <a:rPr lang="de-DE" sz="3600" b="1" dirty="0">
                  <a:solidFill>
                    <a:srgbClr val="2E8C75"/>
                  </a:solidFill>
                  <a:latin typeface="Segoe UI"/>
                  <a:cs typeface="Segoe UI"/>
                </a:rPr>
                <a:t> </a:t>
              </a:r>
              <a:r>
                <a:rPr lang="de-DE" sz="3600" b="1" dirty="0" err="1">
                  <a:solidFill>
                    <a:srgbClr val="2E8C75"/>
                  </a:solidFill>
                  <a:latin typeface="Segoe UI"/>
                  <a:cs typeface="Segoe UI"/>
                </a:rPr>
                <a:t>veel</a:t>
              </a:r>
              <a:r>
                <a:rPr lang="de-DE" sz="3600" b="1" dirty="0">
                  <a:solidFill>
                    <a:srgbClr val="2E8C75"/>
                  </a:solidFill>
                  <a:latin typeface="Segoe UI"/>
                  <a:cs typeface="Segoe UI"/>
                </a:rPr>
                <a:t> </a:t>
              </a:r>
              <a:r>
                <a:rPr lang="de-DE" sz="3600" b="1" dirty="0" err="1">
                  <a:solidFill>
                    <a:srgbClr val="2E8C75"/>
                  </a:solidFill>
                  <a:latin typeface="Segoe UI"/>
                  <a:cs typeface="Segoe UI"/>
                </a:rPr>
                <a:t>plezier</a:t>
              </a:r>
              <a:r>
                <a:rPr lang="de-DE" sz="3600" b="1" dirty="0">
                  <a:solidFill>
                    <a:srgbClr val="2E8C75"/>
                  </a:solidFill>
                  <a:latin typeface="Segoe UI"/>
                  <a:cs typeface="Segoe UI"/>
                </a:rPr>
                <a:t> </a:t>
              </a:r>
              <a:r>
                <a:rPr lang="de-DE" sz="3600" b="1" dirty="0" err="1">
                  <a:solidFill>
                    <a:srgbClr val="2E8C75"/>
                  </a:solidFill>
                  <a:latin typeface="Segoe UI"/>
                  <a:cs typeface="Segoe UI"/>
                </a:rPr>
                <a:t>met</a:t>
              </a:r>
              <a:r>
                <a:rPr lang="de-DE" sz="3600" b="1">
                  <a:solidFill>
                    <a:srgbClr val="2E8C75"/>
                  </a:solidFill>
                  <a:latin typeface="Segoe UI"/>
                  <a:cs typeface="Segoe UI"/>
                </a:rPr>
                <a:t> de </a:t>
              </a:r>
              <a:endParaRPr lang="de-DE" sz="3600" b="1" dirty="0">
                <a:solidFill>
                  <a:srgbClr val="2E8C75"/>
                </a:solidFill>
                <a:latin typeface="Segoe UI"/>
                <a:cs typeface="Segoe UI"/>
              </a:endParaRPr>
            </a:p>
          </p:txBody>
        </p:sp>
      </p:grpSp>
    </p:spTree>
    <p:extLst>
      <p:ext uri="{BB962C8B-B14F-4D97-AF65-F5344CB8AC3E}">
        <p14:creationId xmlns:p14="http://schemas.microsoft.com/office/powerpoint/2010/main" val="206481299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250"/>
                                        <p:tgtEl>
                                          <p:spTgt spid="23"/>
                                        </p:tgtEl>
                                      </p:cBhvr>
                                    </p:animEffect>
                                    <p:anim calcmode="lin" valueType="num">
                                      <p:cBhvr>
                                        <p:cTn id="8" dur="1250" fill="hold"/>
                                        <p:tgtEl>
                                          <p:spTgt spid="23"/>
                                        </p:tgtEl>
                                        <p:attrNameLst>
                                          <p:attrName>ppt_x</p:attrName>
                                        </p:attrNameLst>
                                      </p:cBhvr>
                                      <p:tavLst>
                                        <p:tav tm="0">
                                          <p:val>
                                            <p:strVal val="#ppt_x"/>
                                          </p:val>
                                        </p:tav>
                                        <p:tav tm="100000">
                                          <p:val>
                                            <p:strVal val="#ppt_x"/>
                                          </p:val>
                                        </p:tav>
                                      </p:tavLst>
                                    </p:anim>
                                    <p:anim calcmode="lin" valueType="num">
                                      <p:cBhvr>
                                        <p:cTn id="9" dur="125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nodeType="afterEffect">
                                  <p:stCondLst>
                                    <p:cond delay="75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nodeType="afterEffect">
                                  <p:stCondLst>
                                    <p:cond delay="75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661483" y="240612"/>
            <a:ext cx="11082448" cy="970757"/>
          </a:xfrm>
        </p:spPr>
        <p:txBody>
          <a:bodyPr>
            <a:normAutofit fontScale="90000"/>
          </a:bodyPr>
          <a:lstStyle/>
          <a:p>
            <a:pPr algn="l"/>
            <a:r>
              <a:rPr lang="nl-NL" sz="4000" b="1" dirty="0">
                <a:solidFill>
                  <a:srgbClr val="2E8C75"/>
                </a:solidFill>
                <a:latin typeface="Segoe UI"/>
                <a:cs typeface="Calibri Light"/>
              </a:rPr>
              <a:t>Wanneer noemt een Italiaan de koffie ‘</a:t>
            </a:r>
            <a:r>
              <a:rPr lang="nl-NL" sz="4000" b="1" dirty="0" err="1">
                <a:solidFill>
                  <a:srgbClr val="2E8C75"/>
                </a:solidFill>
                <a:latin typeface="Segoe UI"/>
                <a:cs typeface="Calibri Light"/>
              </a:rPr>
              <a:t>caffé</a:t>
            </a:r>
            <a:r>
              <a:rPr lang="nl-NL" sz="4000" b="1" dirty="0">
                <a:solidFill>
                  <a:srgbClr val="2E8C75"/>
                </a:solidFill>
                <a:latin typeface="Segoe UI"/>
                <a:cs typeface="Calibri Light"/>
              </a:rPr>
              <a:t> </a:t>
            </a:r>
            <a:r>
              <a:rPr lang="nl-NL" sz="4000" b="1" dirty="0" err="1">
                <a:solidFill>
                  <a:srgbClr val="2E8C75"/>
                </a:solidFill>
                <a:latin typeface="Segoe UI"/>
                <a:cs typeface="Calibri Light"/>
              </a:rPr>
              <a:t>americano</a:t>
            </a:r>
            <a:r>
              <a:rPr lang="nl-NL" sz="4000" b="1" dirty="0">
                <a:solidFill>
                  <a:srgbClr val="2E8C75"/>
                </a:solidFill>
                <a:latin typeface="Segoe UI"/>
                <a:cs typeface="Calibri Light"/>
              </a:rPr>
              <a:t>’?</a:t>
            </a:r>
            <a:endParaRPr lang="de-DE" sz="4800" b="1" dirty="0">
              <a:solidFill>
                <a:srgbClr val="EE893F"/>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Titel 1">
            <a:extLst>
              <a:ext uri="{FF2B5EF4-FFF2-40B4-BE49-F238E27FC236}">
                <a16:creationId xmlns:a16="http://schemas.microsoft.com/office/drawing/2014/main" id="{1EDFC86E-7084-C1C1-59E6-AD96A5E29F23}"/>
              </a:ext>
            </a:extLst>
          </p:cNvPr>
          <p:cNvSpPr txBox="1">
            <a:spLocks/>
          </p:cNvSpPr>
          <p:nvPr/>
        </p:nvSpPr>
        <p:spPr>
          <a:xfrm>
            <a:off x="7060207" y="1619480"/>
            <a:ext cx="4683724" cy="3909227"/>
          </a:xfrm>
          <a:prstGeom prst="rect">
            <a:avLst/>
          </a:prstGeom>
        </p:spPr>
        <p:txBody>
          <a:bodyPr vert="horz" lIns="91440" tIns="45720" rIns="91440" bIns="45720" rtlCol="0" anchor="ctr" anchorCtr="0">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buFont typeface="Arial"/>
              <a:buChar char="•"/>
            </a:pPr>
            <a:endParaRPr lang="de-DE" sz="2000" dirty="0">
              <a:solidFill>
                <a:srgbClr val="595959"/>
              </a:solidFill>
              <a:latin typeface="Segoe UI"/>
              <a:cs typeface="Calibri Light"/>
            </a:endParaRPr>
          </a:p>
          <a:p>
            <a:pPr algn="l">
              <a:lnSpc>
                <a:spcPct val="100000"/>
              </a:lnSpc>
            </a:pPr>
            <a:r>
              <a:rPr lang="fr-BE" sz="7500" dirty="0">
                <a:latin typeface="Segoe UI"/>
                <a:cs typeface="Calibri Light"/>
              </a:rPr>
              <a:t>Extra </a:t>
            </a:r>
            <a:r>
              <a:rPr lang="fr-BE" sz="7500" dirty="0" err="1">
                <a:latin typeface="Segoe UI"/>
                <a:cs typeface="Calibri Light"/>
              </a:rPr>
              <a:t>veel</a:t>
            </a:r>
            <a:r>
              <a:rPr lang="fr-BE" sz="7500" dirty="0">
                <a:latin typeface="Segoe UI"/>
                <a:cs typeface="Calibri Light"/>
              </a:rPr>
              <a:t> water, </a:t>
            </a:r>
            <a:r>
              <a:rPr lang="fr-BE" sz="7500" b="1" dirty="0" err="1">
                <a:latin typeface="Segoe UI"/>
                <a:cs typeface="Calibri Light"/>
              </a:rPr>
              <a:t>antwoord</a:t>
            </a:r>
            <a:r>
              <a:rPr lang="fr-BE" sz="7500" b="1" dirty="0">
                <a:latin typeface="Segoe UI"/>
                <a:cs typeface="Calibri Light"/>
              </a:rPr>
              <a:t> A</a:t>
            </a:r>
            <a:r>
              <a:rPr lang="fr-BE" sz="7500" dirty="0">
                <a:latin typeface="Segoe UI"/>
                <a:cs typeface="Calibri Light"/>
              </a:rPr>
              <a:t>, </a:t>
            </a:r>
            <a:r>
              <a:rPr lang="fr-BE" sz="7500" dirty="0" err="1">
                <a:latin typeface="Segoe UI"/>
                <a:cs typeface="Calibri Light"/>
              </a:rPr>
              <a:t>goed</a:t>
            </a:r>
            <a:r>
              <a:rPr lang="fr-BE" sz="7500" dirty="0">
                <a:latin typeface="Segoe UI"/>
                <a:cs typeface="Calibri Light"/>
              </a:rPr>
              <a:t> </a:t>
            </a:r>
            <a:r>
              <a:rPr lang="fr-BE" sz="7500" dirty="0" err="1">
                <a:latin typeface="Segoe UI"/>
                <a:cs typeface="Calibri Light"/>
              </a:rPr>
              <a:t>gedaan</a:t>
            </a:r>
            <a:r>
              <a:rPr lang="fr-BE" sz="7500" dirty="0">
                <a:latin typeface="Segoe UI"/>
                <a:cs typeface="Calibri Light"/>
              </a:rPr>
              <a:t> !</a:t>
            </a:r>
          </a:p>
          <a:p>
            <a:pPr algn="l">
              <a:lnSpc>
                <a:spcPct val="100000"/>
              </a:lnSpc>
            </a:pPr>
            <a:endParaRPr lang="fr-BE" sz="7500" dirty="0">
              <a:latin typeface="Segoe UI"/>
              <a:cs typeface="Calibri Light"/>
              <a:sym typeface="Wingdings" panose="05000000000000000000" pitchFamily="2" charset="2"/>
            </a:endParaRPr>
          </a:p>
          <a:p>
            <a:pPr algn="l">
              <a:lnSpc>
                <a:spcPct val="100000"/>
              </a:lnSpc>
            </a:pPr>
            <a:r>
              <a:rPr lang="nl-NL" sz="7500" dirty="0" err="1">
                <a:latin typeface="Segoe UI"/>
                <a:cs typeface="Calibri Light"/>
              </a:rPr>
              <a:t>Caffè</a:t>
            </a:r>
            <a:r>
              <a:rPr lang="nl-NL" sz="7500" dirty="0">
                <a:latin typeface="Segoe UI"/>
                <a:cs typeface="Calibri Light"/>
              </a:rPr>
              <a:t> </a:t>
            </a:r>
            <a:r>
              <a:rPr lang="nl-NL" sz="7500" dirty="0" err="1">
                <a:latin typeface="Segoe UI"/>
                <a:cs typeface="Calibri Light"/>
              </a:rPr>
              <a:t>americano</a:t>
            </a:r>
            <a:r>
              <a:rPr lang="nl-NL" sz="7500" dirty="0">
                <a:latin typeface="Segoe UI"/>
                <a:cs typeface="Calibri Light"/>
              </a:rPr>
              <a:t> (of </a:t>
            </a:r>
            <a:r>
              <a:rPr lang="nl-NL" sz="7500" dirty="0" err="1">
                <a:latin typeface="Segoe UI"/>
                <a:cs typeface="Calibri Light"/>
              </a:rPr>
              <a:t>Americano</a:t>
            </a:r>
            <a:r>
              <a:rPr lang="nl-NL" sz="7500" dirty="0">
                <a:latin typeface="Segoe UI"/>
                <a:cs typeface="Calibri Light"/>
              </a:rPr>
              <a:t>) is een koffiebereiding waarbij een espresso wordt aangelengd met heet water. Op deze manier wordt een koffiesmaak gecreëerd die lijkt op de smaak van filterkoffie.</a:t>
            </a:r>
            <a:endParaRPr lang="fr-BE" sz="7500" dirty="0">
              <a:latin typeface="Segoe UI"/>
              <a:cs typeface="Calibri Light"/>
              <a:sym typeface="Wingdings" panose="05000000000000000000" pitchFamily="2" charset="2"/>
            </a:endParaRPr>
          </a:p>
        </p:txBody>
      </p:sp>
      <p:pic>
        <p:nvPicPr>
          <p:cNvPr id="1026" name="Picture 2" descr="Caffè Americano Recipe | Starbucks® at Home">
            <a:extLst>
              <a:ext uri="{FF2B5EF4-FFF2-40B4-BE49-F238E27FC236}">
                <a16:creationId xmlns:a16="http://schemas.microsoft.com/office/drawing/2014/main" id="{1440B5F1-8567-153F-732F-8C0887B6E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57" y="-1190445"/>
            <a:ext cx="8191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937185"/>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661483" y="240612"/>
            <a:ext cx="11082448" cy="970757"/>
          </a:xfrm>
        </p:spPr>
        <p:txBody>
          <a:bodyPr>
            <a:normAutofit fontScale="90000"/>
          </a:bodyPr>
          <a:lstStyle/>
          <a:p>
            <a:pPr algn="l"/>
            <a:r>
              <a:rPr lang="nl-NL" sz="4000" b="1" dirty="0">
                <a:solidFill>
                  <a:srgbClr val="2E8C75"/>
                </a:solidFill>
                <a:latin typeface="Segoe UI"/>
                <a:cs typeface="Calibri Light"/>
              </a:rPr>
              <a:t>2. Hoe noem je pasta in de vorm van een spiraal?</a:t>
            </a:r>
            <a:endParaRPr lang="nl-NL" sz="4800" b="1" dirty="0">
              <a:solidFill>
                <a:srgbClr val="2E8C75"/>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tel 1">
            <a:extLst>
              <a:ext uri="{FF2B5EF4-FFF2-40B4-BE49-F238E27FC236}">
                <a16:creationId xmlns:a16="http://schemas.microsoft.com/office/drawing/2014/main" id="{F3E80C27-1607-BAD9-D1EB-409B0065F5EC}"/>
              </a:ext>
            </a:extLst>
          </p:cNvPr>
          <p:cNvSpPr txBox="1">
            <a:spLocks/>
          </p:cNvSpPr>
          <p:nvPr/>
        </p:nvSpPr>
        <p:spPr>
          <a:xfrm>
            <a:off x="1239453" y="1483742"/>
            <a:ext cx="4683724" cy="3909227"/>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buFont typeface="Arial"/>
              <a:buChar char="•"/>
            </a:pPr>
            <a:endParaRPr lang="de-DE" sz="2000" dirty="0">
              <a:solidFill>
                <a:srgbClr val="595959"/>
              </a:solidFill>
              <a:latin typeface="Segoe UI"/>
              <a:cs typeface="Calibri Light"/>
            </a:endParaRPr>
          </a:p>
          <a:p>
            <a:pPr marL="514350" indent="-514350" algn="l">
              <a:lnSpc>
                <a:spcPct val="100000"/>
              </a:lnSpc>
              <a:buAutoNum type="alphaUcPeriod"/>
            </a:pPr>
            <a:r>
              <a:rPr lang="fr-BE" sz="3000" dirty="0" err="1">
                <a:latin typeface="Segoe UI"/>
                <a:cs typeface="Calibri Light"/>
                <a:sym typeface="Wingdings" panose="05000000000000000000" pitchFamily="2" charset="2"/>
              </a:rPr>
              <a:t>Spiralli</a:t>
            </a:r>
            <a:endParaRPr lang="fr-BE" sz="3000" dirty="0">
              <a:latin typeface="Segoe UI"/>
              <a:cs typeface="Calibri Light"/>
              <a:sym typeface="Wingdings" panose="05000000000000000000" pitchFamily="2" charset="2"/>
            </a:endParaRPr>
          </a:p>
          <a:p>
            <a:pPr marL="514350" indent="-514350" algn="l">
              <a:lnSpc>
                <a:spcPct val="100000"/>
              </a:lnSpc>
              <a:buAutoNum type="alphaUcPeriod"/>
            </a:pPr>
            <a:endParaRPr lang="fr-BE" sz="3000" dirty="0">
              <a:latin typeface="Segoe UI"/>
              <a:cs typeface="Calibri Light"/>
              <a:sym typeface="Wingdings" panose="05000000000000000000" pitchFamily="2" charset="2"/>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Farfalle</a:t>
            </a:r>
          </a:p>
          <a:p>
            <a:pPr marL="514350" indent="-514350" algn="l">
              <a:lnSpc>
                <a:spcPct val="100000"/>
              </a:lnSpc>
              <a:buAutoNum type="alphaUcPeriod"/>
            </a:pPr>
            <a:endParaRPr lang="fr-BE" sz="3000" dirty="0">
              <a:latin typeface="Segoe UI"/>
              <a:cs typeface="Calibri Light"/>
              <a:sym typeface="Wingdings" panose="05000000000000000000" pitchFamily="2" charset="2"/>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Fusilli</a:t>
            </a:r>
          </a:p>
        </p:txBody>
      </p:sp>
      <p:pic>
        <p:nvPicPr>
          <p:cNvPr id="3074" name="Picture 2" descr="Fusilli - Wikipedia">
            <a:extLst>
              <a:ext uri="{FF2B5EF4-FFF2-40B4-BE49-F238E27FC236}">
                <a16:creationId xmlns:a16="http://schemas.microsoft.com/office/drawing/2014/main" id="{FDCF7E0D-BAA2-D650-A9DF-E3E4F192E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707" y="1961083"/>
            <a:ext cx="5245257" cy="342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550695"/>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661483" y="240612"/>
            <a:ext cx="11082448" cy="970757"/>
          </a:xfrm>
        </p:spPr>
        <p:txBody>
          <a:bodyPr>
            <a:normAutofit fontScale="90000"/>
          </a:bodyPr>
          <a:lstStyle/>
          <a:p>
            <a:pPr algn="l"/>
            <a:r>
              <a:rPr lang="nl-NL" sz="4000" b="1" dirty="0">
                <a:solidFill>
                  <a:srgbClr val="2E8C75"/>
                </a:solidFill>
                <a:latin typeface="Segoe UI"/>
                <a:cs typeface="Calibri Light"/>
              </a:rPr>
              <a:t>Hoe noem je pasta in de vorm van een spiraal?</a:t>
            </a:r>
            <a:endParaRPr lang="de-DE" sz="4800" b="1" dirty="0">
              <a:solidFill>
                <a:srgbClr val="EE893F"/>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Titel 1">
            <a:extLst>
              <a:ext uri="{FF2B5EF4-FFF2-40B4-BE49-F238E27FC236}">
                <a16:creationId xmlns:a16="http://schemas.microsoft.com/office/drawing/2014/main" id="{821F4E88-9E59-3D04-347C-B5DD867FAE10}"/>
              </a:ext>
            </a:extLst>
          </p:cNvPr>
          <p:cNvSpPr txBox="1">
            <a:spLocks/>
          </p:cNvSpPr>
          <p:nvPr/>
        </p:nvSpPr>
        <p:spPr>
          <a:xfrm>
            <a:off x="661483" y="1582015"/>
            <a:ext cx="6300034" cy="3326416"/>
          </a:xfrm>
          <a:prstGeom prst="rect">
            <a:avLst/>
          </a:prstGeom>
        </p:spPr>
        <p:txBody>
          <a:bodyPr vert="horz" lIns="91440" tIns="45720" rIns="91440" bIns="45720" rtlCol="0" anchor="t">
            <a:noAutofit/>
          </a:bodyPr>
          <a:lstStyle>
            <a:defPPr>
              <a:defRPr lang="de-DE"/>
            </a:defPPr>
            <a:lvl1pPr>
              <a:lnSpc>
                <a:spcPct val="100000"/>
              </a:lnSpc>
              <a:spcBef>
                <a:spcPct val="0"/>
              </a:spcBef>
              <a:buNone/>
              <a:defRPr sz="2800">
                <a:solidFill>
                  <a:srgbClr val="595959"/>
                </a:solidFill>
                <a:latin typeface="Segoe UI"/>
                <a:ea typeface="+mj-ea"/>
                <a:cs typeface="Calibri Light"/>
              </a:defRPr>
            </a:lvl1pPr>
          </a:lstStyle>
          <a:p>
            <a:r>
              <a:rPr lang="nl-NL" dirty="0">
                <a:solidFill>
                  <a:schemeClr val="tx1"/>
                </a:solidFill>
              </a:rPr>
              <a:t>Goed gedaan, </a:t>
            </a:r>
            <a:r>
              <a:rPr lang="nl-NL" b="1" dirty="0">
                <a:solidFill>
                  <a:schemeClr val="tx1"/>
                </a:solidFill>
              </a:rPr>
              <a:t>antwoord C!</a:t>
            </a:r>
            <a:r>
              <a:rPr lang="nl-NL" dirty="0">
                <a:solidFill>
                  <a:schemeClr val="tx1"/>
                </a:solidFill>
              </a:rPr>
              <a:t> </a:t>
            </a:r>
          </a:p>
          <a:p>
            <a:r>
              <a:rPr lang="nl-NL" sz="2400" dirty="0" err="1">
                <a:solidFill>
                  <a:schemeClr val="tx1"/>
                </a:solidFill>
              </a:rPr>
              <a:t>Fusilli</a:t>
            </a:r>
            <a:r>
              <a:rPr lang="nl-NL" sz="2400" dirty="0">
                <a:solidFill>
                  <a:schemeClr val="tx1"/>
                </a:solidFill>
              </a:rPr>
              <a:t> is een spiraalvormige pasta, die ook wel eens een wokkel of kurkentrekker wordt genoemd. De naam is afkomstig van het Italiaanse ‘</a:t>
            </a:r>
            <a:r>
              <a:rPr lang="nl-NL" sz="2400" dirty="0" err="1">
                <a:solidFill>
                  <a:schemeClr val="tx1"/>
                </a:solidFill>
              </a:rPr>
              <a:t>Fuso</a:t>
            </a:r>
            <a:r>
              <a:rPr lang="nl-NL" sz="2400" dirty="0">
                <a:solidFill>
                  <a:schemeClr val="tx1"/>
                </a:solidFill>
              </a:rPr>
              <a:t>’, dat ‘spil’ betekent. </a:t>
            </a:r>
            <a:r>
              <a:rPr lang="nl-NL" sz="2400" dirty="0" err="1">
                <a:solidFill>
                  <a:schemeClr val="tx1"/>
                </a:solidFill>
              </a:rPr>
              <a:t>Fusilli</a:t>
            </a:r>
            <a:r>
              <a:rPr lang="nl-NL" sz="2400" dirty="0">
                <a:solidFill>
                  <a:schemeClr val="tx1"/>
                </a:solidFill>
              </a:rPr>
              <a:t> werd vroeger namelijk gemaakt door het pastadeeg om een dunne stok te wikkelen en zo de spiraalvorm te maken. Er wordt gedacht dat </a:t>
            </a:r>
            <a:r>
              <a:rPr lang="nl-NL" sz="2400" dirty="0" err="1">
                <a:solidFill>
                  <a:schemeClr val="tx1"/>
                </a:solidFill>
              </a:rPr>
              <a:t>fusilli</a:t>
            </a:r>
            <a:r>
              <a:rPr lang="nl-NL" sz="2400" dirty="0">
                <a:solidFill>
                  <a:schemeClr val="tx1"/>
                </a:solidFill>
              </a:rPr>
              <a:t> oorspronkelijk rond de 18e eeuw is ontstaan in Napels, waar het ook wel bekend stond als ‘</a:t>
            </a:r>
            <a:r>
              <a:rPr lang="nl-NL" sz="2400" dirty="0" err="1">
                <a:solidFill>
                  <a:schemeClr val="tx1"/>
                </a:solidFill>
              </a:rPr>
              <a:t>fusilloni</a:t>
            </a:r>
            <a:r>
              <a:rPr lang="nl-NL" sz="2400" dirty="0">
                <a:solidFill>
                  <a:schemeClr val="tx1"/>
                </a:solidFill>
              </a:rPr>
              <a:t>’, dit betekent ‘kleine krullen’. </a:t>
            </a:r>
            <a:endParaRPr lang="de-DE" sz="2400" dirty="0">
              <a:solidFill>
                <a:schemeClr val="tx1"/>
              </a:solidFill>
            </a:endParaRPr>
          </a:p>
        </p:txBody>
      </p:sp>
      <p:pic>
        <p:nvPicPr>
          <p:cNvPr id="5" name="Picture 2" descr="Fusilli - Wikipedia">
            <a:extLst>
              <a:ext uri="{FF2B5EF4-FFF2-40B4-BE49-F238E27FC236}">
                <a16:creationId xmlns:a16="http://schemas.microsoft.com/office/drawing/2014/main" id="{F6B15185-7B21-54D1-0A00-47FC1379B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235" y="1705648"/>
            <a:ext cx="5245257" cy="342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506485"/>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661482" y="240612"/>
            <a:ext cx="11349361" cy="970757"/>
          </a:xfrm>
        </p:spPr>
        <p:txBody>
          <a:bodyPr>
            <a:normAutofit/>
          </a:bodyPr>
          <a:lstStyle/>
          <a:p>
            <a:pPr algn="l"/>
            <a:r>
              <a:rPr lang="de-DE" sz="4000" b="1" dirty="0">
                <a:solidFill>
                  <a:srgbClr val="2E8C75"/>
                </a:solidFill>
                <a:latin typeface="Segoe UI"/>
                <a:cs typeface="Calibri Light"/>
              </a:rPr>
              <a:t>3. </a:t>
            </a:r>
            <a:r>
              <a:rPr lang="nl-NL" sz="4000" b="1" dirty="0">
                <a:solidFill>
                  <a:srgbClr val="2E8C75"/>
                </a:solidFill>
                <a:latin typeface="Segoe UI"/>
                <a:cs typeface="Calibri Light"/>
              </a:rPr>
              <a:t>Hoeveel mensen wonen er in Milaan?</a:t>
            </a:r>
            <a:endParaRPr lang="de-DE" sz="4800" b="1" dirty="0">
              <a:solidFill>
                <a:srgbClr val="2E8C75"/>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tel 1">
            <a:extLst>
              <a:ext uri="{FF2B5EF4-FFF2-40B4-BE49-F238E27FC236}">
                <a16:creationId xmlns:a16="http://schemas.microsoft.com/office/drawing/2014/main" id="{FF2B7BCB-A6C9-1001-5A38-536A51368384}"/>
              </a:ext>
            </a:extLst>
          </p:cNvPr>
          <p:cNvSpPr txBox="1">
            <a:spLocks/>
          </p:cNvSpPr>
          <p:nvPr/>
        </p:nvSpPr>
        <p:spPr>
          <a:xfrm>
            <a:off x="1239453" y="1483742"/>
            <a:ext cx="4683724" cy="3909227"/>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buFont typeface="Arial"/>
              <a:buChar char="•"/>
            </a:pPr>
            <a:endParaRPr lang="de-DE" sz="2000" dirty="0">
              <a:solidFill>
                <a:srgbClr val="595959"/>
              </a:solidFill>
              <a:latin typeface="Segoe UI"/>
              <a:cs typeface="Calibri Light"/>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Ca.1 </a:t>
            </a:r>
            <a:r>
              <a:rPr lang="fr-BE" sz="3000" dirty="0" err="1">
                <a:latin typeface="Segoe UI"/>
                <a:cs typeface="Calibri Light"/>
                <a:sym typeface="Wingdings" panose="05000000000000000000" pitchFamily="2" charset="2"/>
              </a:rPr>
              <a:t>miljoen</a:t>
            </a:r>
            <a:endParaRPr lang="fr-BE" sz="3000" dirty="0">
              <a:latin typeface="Segoe UI"/>
              <a:cs typeface="Calibri Light"/>
              <a:sym typeface="Wingdings" panose="05000000000000000000" pitchFamily="2" charset="2"/>
            </a:endParaRPr>
          </a:p>
          <a:p>
            <a:pPr marL="514350" indent="-514350" algn="l">
              <a:lnSpc>
                <a:spcPct val="100000"/>
              </a:lnSpc>
              <a:buAutoNum type="alphaUcPeriod"/>
            </a:pPr>
            <a:endParaRPr lang="fr-BE" sz="3000" dirty="0">
              <a:latin typeface="Segoe UI"/>
              <a:cs typeface="Calibri Light"/>
              <a:sym typeface="Wingdings" panose="05000000000000000000" pitchFamily="2" charset="2"/>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Ca. 2 </a:t>
            </a:r>
            <a:r>
              <a:rPr lang="fr-BE" sz="3000" dirty="0" err="1">
                <a:latin typeface="Segoe UI"/>
                <a:cs typeface="Calibri Light"/>
                <a:sym typeface="Wingdings" panose="05000000000000000000" pitchFamily="2" charset="2"/>
              </a:rPr>
              <a:t>miljoen</a:t>
            </a:r>
            <a:endParaRPr lang="fr-BE" sz="3000" dirty="0">
              <a:latin typeface="Segoe UI"/>
              <a:cs typeface="Calibri Light"/>
              <a:sym typeface="Wingdings" panose="05000000000000000000" pitchFamily="2" charset="2"/>
            </a:endParaRPr>
          </a:p>
          <a:p>
            <a:pPr marL="514350" indent="-514350" algn="l">
              <a:lnSpc>
                <a:spcPct val="100000"/>
              </a:lnSpc>
              <a:buAutoNum type="alphaUcPeriod"/>
            </a:pPr>
            <a:endParaRPr lang="fr-BE" sz="3000" dirty="0">
              <a:latin typeface="Segoe UI"/>
              <a:cs typeface="Calibri Light"/>
              <a:sym typeface="Wingdings" panose="05000000000000000000" pitchFamily="2" charset="2"/>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Ca. 3 </a:t>
            </a:r>
            <a:r>
              <a:rPr lang="fr-BE" sz="3000" dirty="0" err="1">
                <a:latin typeface="Segoe UI"/>
                <a:cs typeface="Calibri Light"/>
                <a:sym typeface="Wingdings" panose="05000000000000000000" pitchFamily="2" charset="2"/>
              </a:rPr>
              <a:t>miljoen</a:t>
            </a:r>
            <a:endParaRPr lang="fr-BE" sz="3000" dirty="0">
              <a:latin typeface="Segoe UI"/>
              <a:cs typeface="Calibri Light"/>
              <a:sym typeface="Wingdings" panose="05000000000000000000" pitchFamily="2" charset="2"/>
            </a:endParaRPr>
          </a:p>
        </p:txBody>
      </p:sp>
      <p:pic>
        <p:nvPicPr>
          <p:cNvPr id="4098" name="Picture 2" descr="Milaan voor beginners">
            <a:extLst>
              <a:ext uri="{FF2B5EF4-FFF2-40B4-BE49-F238E27FC236}">
                <a16:creationId xmlns:a16="http://schemas.microsoft.com/office/drawing/2014/main" id="{3F659518-5AA9-E613-FD49-CDA648BEC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901" y="1892046"/>
            <a:ext cx="6388546" cy="350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80160"/>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564010" y="140107"/>
            <a:ext cx="11911192" cy="970757"/>
          </a:xfrm>
        </p:spPr>
        <p:txBody>
          <a:bodyPr>
            <a:normAutofit/>
          </a:bodyPr>
          <a:lstStyle/>
          <a:p>
            <a:pPr algn="l"/>
            <a:r>
              <a:rPr lang="nl-NL" sz="4000" b="1" dirty="0">
                <a:solidFill>
                  <a:srgbClr val="2E8C75"/>
                </a:solidFill>
                <a:latin typeface="Segoe UI"/>
                <a:cs typeface="Calibri Light"/>
              </a:rPr>
              <a:t>Hoeveel mensen wonen er in Milaan?</a:t>
            </a:r>
            <a:endParaRPr lang="de-DE" sz="4800" b="1" dirty="0">
              <a:solidFill>
                <a:srgbClr val="EE893F"/>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itel 1">
            <a:extLst>
              <a:ext uri="{FF2B5EF4-FFF2-40B4-BE49-F238E27FC236}">
                <a16:creationId xmlns:a16="http://schemas.microsoft.com/office/drawing/2014/main" id="{D94A4961-3154-15DE-07CC-FF199507373C}"/>
              </a:ext>
            </a:extLst>
          </p:cNvPr>
          <p:cNvSpPr txBox="1">
            <a:spLocks/>
          </p:cNvSpPr>
          <p:nvPr/>
        </p:nvSpPr>
        <p:spPr>
          <a:xfrm>
            <a:off x="7060207" y="1619480"/>
            <a:ext cx="4683724" cy="3909227"/>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buFont typeface="Arial"/>
              <a:buChar char="•"/>
            </a:pPr>
            <a:endParaRPr lang="de-DE" sz="2000" dirty="0">
              <a:solidFill>
                <a:srgbClr val="595959"/>
              </a:solidFill>
              <a:latin typeface="Segoe UI"/>
              <a:cs typeface="Calibri Light"/>
            </a:endParaRPr>
          </a:p>
          <a:p>
            <a:pPr algn="l">
              <a:lnSpc>
                <a:spcPct val="100000"/>
              </a:lnSpc>
            </a:pPr>
            <a:r>
              <a:rPr lang="fr-BE" sz="3300" dirty="0" err="1">
                <a:latin typeface="Segoe UI"/>
                <a:cs typeface="Calibri Light"/>
              </a:rPr>
              <a:t>Klopt</a:t>
            </a:r>
            <a:r>
              <a:rPr lang="fr-BE" sz="3300" dirty="0">
                <a:latin typeface="Segoe UI"/>
                <a:cs typeface="Calibri Light"/>
              </a:rPr>
              <a:t> </a:t>
            </a:r>
            <a:r>
              <a:rPr lang="fr-BE" sz="3300" dirty="0" err="1">
                <a:latin typeface="Segoe UI"/>
                <a:cs typeface="Calibri Light"/>
              </a:rPr>
              <a:t>helemaal</a:t>
            </a:r>
            <a:r>
              <a:rPr lang="fr-BE" sz="3300" dirty="0">
                <a:latin typeface="Segoe UI"/>
                <a:cs typeface="Calibri Light"/>
              </a:rPr>
              <a:t>, </a:t>
            </a:r>
            <a:r>
              <a:rPr lang="fr-BE" sz="3300" b="1" dirty="0" err="1">
                <a:latin typeface="Segoe UI"/>
                <a:cs typeface="Calibri Light"/>
              </a:rPr>
              <a:t>antwoord</a:t>
            </a:r>
            <a:r>
              <a:rPr lang="fr-BE" sz="3300" b="1" dirty="0">
                <a:latin typeface="Segoe UI"/>
                <a:cs typeface="Calibri Light"/>
              </a:rPr>
              <a:t> A</a:t>
            </a:r>
            <a:r>
              <a:rPr lang="fr-BE" sz="3300" dirty="0">
                <a:latin typeface="Segoe UI"/>
                <a:cs typeface="Calibri Light"/>
              </a:rPr>
              <a:t>, </a:t>
            </a:r>
            <a:r>
              <a:rPr lang="fr-BE" sz="3300" dirty="0" err="1">
                <a:latin typeface="Segoe UI"/>
                <a:cs typeface="Calibri Light"/>
              </a:rPr>
              <a:t>goed</a:t>
            </a:r>
            <a:r>
              <a:rPr lang="fr-BE" sz="3300" dirty="0">
                <a:latin typeface="Segoe UI"/>
                <a:cs typeface="Calibri Light"/>
              </a:rPr>
              <a:t> </a:t>
            </a:r>
            <a:r>
              <a:rPr lang="fr-BE" sz="3300" dirty="0" err="1">
                <a:latin typeface="Segoe UI"/>
                <a:cs typeface="Calibri Light"/>
              </a:rPr>
              <a:t>gedaan</a:t>
            </a:r>
            <a:r>
              <a:rPr lang="fr-BE" sz="3300" dirty="0">
                <a:latin typeface="Segoe UI"/>
                <a:cs typeface="Calibri Light"/>
              </a:rPr>
              <a:t> !</a:t>
            </a:r>
          </a:p>
          <a:p>
            <a:pPr algn="l">
              <a:lnSpc>
                <a:spcPct val="100000"/>
              </a:lnSpc>
            </a:pPr>
            <a:endParaRPr lang="fr-BE" sz="3300" dirty="0">
              <a:latin typeface="Segoe UI"/>
              <a:cs typeface="Calibri Light"/>
            </a:endParaRPr>
          </a:p>
          <a:p>
            <a:pPr algn="l">
              <a:lnSpc>
                <a:spcPct val="100000"/>
              </a:lnSpc>
            </a:pPr>
            <a:r>
              <a:rPr lang="fr-BE" sz="3300" dirty="0">
                <a:latin typeface="Segoe UI"/>
                <a:cs typeface="Calibri Light"/>
                <a:sym typeface="Wingdings" panose="05000000000000000000" pitchFamily="2" charset="2"/>
              </a:rPr>
              <a:t>De </a:t>
            </a:r>
            <a:r>
              <a:rPr lang="fr-BE" sz="3300" dirty="0" err="1">
                <a:latin typeface="Segoe UI"/>
                <a:cs typeface="Calibri Light"/>
                <a:sym typeface="Wingdings" panose="05000000000000000000" pitchFamily="2" charset="2"/>
              </a:rPr>
              <a:t>stad</a:t>
            </a:r>
            <a:r>
              <a:rPr lang="fr-BE" sz="3300" dirty="0">
                <a:latin typeface="Segoe UI"/>
                <a:cs typeface="Calibri Light"/>
                <a:sym typeface="Wingdings" panose="05000000000000000000" pitchFamily="2" charset="2"/>
              </a:rPr>
              <a:t> </a:t>
            </a:r>
            <a:r>
              <a:rPr lang="fr-BE" sz="3300" dirty="0" err="1">
                <a:latin typeface="Segoe UI"/>
                <a:cs typeface="Calibri Light"/>
                <a:sym typeface="Wingdings" panose="05000000000000000000" pitchFamily="2" charset="2"/>
              </a:rPr>
              <a:t>zelf</a:t>
            </a:r>
            <a:r>
              <a:rPr lang="fr-BE" sz="3300" dirty="0">
                <a:latin typeface="Segoe UI"/>
                <a:cs typeface="Calibri Light"/>
                <a:sym typeface="Wingdings" panose="05000000000000000000" pitchFamily="2" charset="2"/>
              </a:rPr>
              <a:t> </a:t>
            </a:r>
            <a:r>
              <a:rPr lang="fr-BE" sz="3300" dirty="0" err="1">
                <a:latin typeface="Segoe UI"/>
                <a:cs typeface="Calibri Light"/>
                <a:sym typeface="Wingdings" panose="05000000000000000000" pitchFamily="2" charset="2"/>
              </a:rPr>
              <a:t>heeft</a:t>
            </a:r>
            <a:r>
              <a:rPr lang="fr-BE" sz="3300" dirty="0">
                <a:latin typeface="Segoe UI"/>
                <a:cs typeface="Calibri Light"/>
                <a:sym typeface="Wingdings" panose="05000000000000000000" pitchFamily="2" charset="2"/>
              </a:rPr>
              <a:t> </a:t>
            </a:r>
            <a:r>
              <a:rPr lang="fr-BE" sz="3300" dirty="0" err="1">
                <a:latin typeface="Segoe UI"/>
                <a:cs typeface="Calibri Light"/>
                <a:sym typeface="Wingdings" panose="05000000000000000000" pitchFamily="2" charset="2"/>
              </a:rPr>
              <a:t>ongeveerd</a:t>
            </a:r>
            <a:r>
              <a:rPr lang="fr-BE" sz="3300" dirty="0">
                <a:latin typeface="Segoe UI"/>
                <a:cs typeface="Calibri Light"/>
                <a:sym typeface="Wingdings" panose="05000000000000000000" pitchFamily="2" charset="2"/>
              </a:rPr>
              <a:t> 1,3 </a:t>
            </a:r>
            <a:r>
              <a:rPr lang="fr-BE" sz="3300" dirty="0" err="1">
                <a:latin typeface="Segoe UI"/>
                <a:cs typeface="Calibri Light"/>
                <a:sym typeface="Wingdings" panose="05000000000000000000" pitchFamily="2" charset="2"/>
              </a:rPr>
              <a:t>milljoen</a:t>
            </a:r>
            <a:r>
              <a:rPr lang="fr-BE" sz="3300" dirty="0">
                <a:latin typeface="Segoe UI"/>
                <a:cs typeface="Calibri Light"/>
                <a:sym typeface="Wingdings" panose="05000000000000000000" pitchFamily="2" charset="2"/>
              </a:rPr>
              <a:t> </a:t>
            </a:r>
            <a:r>
              <a:rPr lang="fr-BE" sz="3300" dirty="0" err="1">
                <a:latin typeface="Segoe UI"/>
                <a:cs typeface="Calibri Light"/>
                <a:sym typeface="Wingdings" panose="05000000000000000000" pitchFamily="2" charset="2"/>
              </a:rPr>
              <a:t>inwoners</a:t>
            </a:r>
            <a:r>
              <a:rPr lang="fr-BE" sz="3300" dirty="0">
                <a:latin typeface="Segoe UI"/>
                <a:cs typeface="Calibri Light"/>
                <a:sym typeface="Wingdings" panose="05000000000000000000" pitchFamily="2" charset="2"/>
              </a:rPr>
              <a:t>.</a:t>
            </a:r>
          </a:p>
        </p:txBody>
      </p:sp>
      <p:pic>
        <p:nvPicPr>
          <p:cNvPr id="6" name="Picture 2" descr="Milaan voor beginners">
            <a:extLst>
              <a:ext uri="{FF2B5EF4-FFF2-40B4-BE49-F238E27FC236}">
                <a16:creationId xmlns:a16="http://schemas.microsoft.com/office/drawing/2014/main" id="{47144D1F-15A8-8CE2-D2B4-5D8A4D42F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10" y="1823631"/>
            <a:ext cx="6388546" cy="350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23050"/>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13F5A-21F8-CBF6-5845-D14D5F75FF5D}"/>
              </a:ext>
            </a:extLst>
          </p:cNvPr>
          <p:cNvSpPr>
            <a:spLocks noGrp="1"/>
          </p:cNvSpPr>
          <p:nvPr>
            <p:ph type="title"/>
          </p:nvPr>
        </p:nvSpPr>
        <p:spPr/>
        <p:txBody>
          <a:bodyPr>
            <a:normAutofit fontScale="90000"/>
          </a:bodyPr>
          <a:lstStyle/>
          <a:p>
            <a:r>
              <a:rPr lang="nl-NL" b="1" dirty="0">
                <a:solidFill>
                  <a:srgbClr val="2E8C75"/>
                </a:solidFill>
                <a:latin typeface="Segoe UI"/>
                <a:cs typeface="Calibri Light"/>
              </a:rPr>
              <a:t>4</a:t>
            </a:r>
            <a:r>
              <a:rPr lang="nl-NL" sz="4400" b="1" dirty="0">
                <a:solidFill>
                  <a:srgbClr val="2E8C75"/>
                </a:solidFill>
                <a:latin typeface="Segoe UI"/>
                <a:cs typeface="Calibri Light"/>
              </a:rPr>
              <a:t>. Italië staat op nummer één van hoeveelheid Unesco locaties, hoeveel zijn dit er?</a:t>
            </a:r>
            <a:endParaRPr lang="nl-NL" dirty="0"/>
          </a:p>
        </p:txBody>
      </p:sp>
      <p:sp>
        <p:nvSpPr>
          <p:cNvPr id="4" name="Titel 1">
            <a:extLst>
              <a:ext uri="{FF2B5EF4-FFF2-40B4-BE49-F238E27FC236}">
                <a16:creationId xmlns:a16="http://schemas.microsoft.com/office/drawing/2014/main" id="{039B5720-6A27-330A-AD39-0B751DDC2312}"/>
              </a:ext>
            </a:extLst>
          </p:cNvPr>
          <p:cNvSpPr txBox="1">
            <a:spLocks/>
          </p:cNvSpPr>
          <p:nvPr/>
        </p:nvSpPr>
        <p:spPr>
          <a:xfrm>
            <a:off x="7508276" y="1835434"/>
            <a:ext cx="4683724" cy="3909227"/>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buFont typeface="Arial"/>
              <a:buChar char="•"/>
            </a:pPr>
            <a:endParaRPr lang="de-DE" sz="2000" dirty="0">
              <a:solidFill>
                <a:srgbClr val="595959"/>
              </a:solidFill>
              <a:latin typeface="Segoe UI"/>
              <a:cs typeface="Calibri Light"/>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32 </a:t>
            </a:r>
            <a:r>
              <a:rPr lang="fr-BE" sz="3000" dirty="0" err="1">
                <a:latin typeface="Segoe UI"/>
                <a:cs typeface="Calibri Light"/>
                <a:sym typeface="Wingdings" panose="05000000000000000000" pitchFamily="2" charset="2"/>
              </a:rPr>
              <a:t>locaties</a:t>
            </a:r>
            <a:endParaRPr lang="fr-BE" sz="3000" dirty="0">
              <a:latin typeface="Segoe UI"/>
              <a:cs typeface="Calibri Light"/>
              <a:sym typeface="Wingdings" panose="05000000000000000000" pitchFamily="2" charset="2"/>
            </a:endParaRPr>
          </a:p>
          <a:p>
            <a:pPr marL="514350" indent="-514350" algn="l">
              <a:lnSpc>
                <a:spcPct val="100000"/>
              </a:lnSpc>
              <a:buAutoNum type="alphaUcPeriod"/>
            </a:pPr>
            <a:endParaRPr lang="fr-BE" sz="3000" dirty="0">
              <a:latin typeface="Segoe UI"/>
              <a:cs typeface="Calibri Light"/>
              <a:sym typeface="Wingdings" panose="05000000000000000000" pitchFamily="2" charset="2"/>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58 </a:t>
            </a:r>
            <a:r>
              <a:rPr lang="fr-BE" sz="3000" dirty="0" err="1">
                <a:latin typeface="Segoe UI"/>
                <a:cs typeface="Calibri Light"/>
                <a:sym typeface="Wingdings" panose="05000000000000000000" pitchFamily="2" charset="2"/>
              </a:rPr>
              <a:t>locaties</a:t>
            </a:r>
            <a:endParaRPr lang="fr-BE" sz="3000" dirty="0">
              <a:latin typeface="Segoe UI"/>
              <a:cs typeface="Calibri Light"/>
              <a:sym typeface="Wingdings" panose="05000000000000000000" pitchFamily="2" charset="2"/>
            </a:endParaRPr>
          </a:p>
          <a:p>
            <a:pPr marL="514350" indent="-514350" algn="l">
              <a:lnSpc>
                <a:spcPct val="100000"/>
              </a:lnSpc>
              <a:buAutoNum type="alphaUcPeriod"/>
            </a:pPr>
            <a:endParaRPr lang="fr-BE" sz="3000" dirty="0">
              <a:latin typeface="Segoe UI"/>
              <a:cs typeface="Calibri Light"/>
              <a:sym typeface="Wingdings" panose="05000000000000000000" pitchFamily="2" charset="2"/>
            </a:endParaRPr>
          </a:p>
          <a:p>
            <a:pPr marL="514350" indent="-514350" algn="l">
              <a:lnSpc>
                <a:spcPct val="100000"/>
              </a:lnSpc>
              <a:buAutoNum type="alphaUcPeriod"/>
            </a:pPr>
            <a:r>
              <a:rPr lang="fr-BE" sz="3000" dirty="0">
                <a:latin typeface="Segoe UI"/>
                <a:cs typeface="Calibri Light"/>
                <a:sym typeface="Wingdings" panose="05000000000000000000" pitchFamily="2" charset="2"/>
              </a:rPr>
              <a:t>65 </a:t>
            </a:r>
            <a:r>
              <a:rPr lang="fr-BE" sz="3000" dirty="0" err="1">
                <a:latin typeface="Segoe UI"/>
                <a:cs typeface="Calibri Light"/>
                <a:sym typeface="Wingdings" panose="05000000000000000000" pitchFamily="2" charset="2"/>
              </a:rPr>
              <a:t>locaties</a:t>
            </a:r>
            <a:endParaRPr lang="fr-BE" sz="3000" dirty="0">
              <a:latin typeface="Segoe UI"/>
              <a:cs typeface="Calibri Light"/>
              <a:sym typeface="Wingdings" panose="05000000000000000000" pitchFamily="2" charset="2"/>
            </a:endParaRPr>
          </a:p>
        </p:txBody>
      </p:sp>
      <p:pic>
        <p:nvPicPr>
          <p:cNvPr id="12" name="Picture 11">
            <a:extLst>
              <a:ext uri="{FF2B5EF4-FFF2-40B4-BE49-F238E27FC236}">
                <a16:creationId xmlns:a16="http://schemas.microsoft.com/office/drawing/2014/main" id="{E12C6466-1D59-C090-B492-A100B6E581DB}"/>
              </a:ext>
            </a:extLst>
          </p:cNvPr>
          <p:cNvPicPr>
            <a:picLocks noChangeAspect="1"/>
          </p:cNvPicPr>
          <p:nvPr/>
        </p:nvPicPr>
        <p:blipFill>
          <a:blip r:embed="rId2"/>
          <a:stretch>
            <a:fillRect/>
          </a:stretch>
        </p:blipFill>
        <p:spPr>
          <a:xfrm>
            <a:off x="2135815" y="1835434"/>
            <a:ext cx="3543332" cy="4219677"/>
          </a:xfrm>
          <a:prstGeom prst="rect">
            <a:avLst/>
          </a:prstGeom>
        </p:spPr>
      </p:pic>
    </p:spTree>
    <p:extLst>
      <p:ext uri="{BB962C8B-B14F-4D97-AF65-F5344CB8AC3E}">
        <p14:creationId xmlns:p14="http://schemas.microsoft.com/office/powerpoint/2010/main" val="26471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5986D8C-6760-CFFB-78B5-F1F47F5DECE9}"/>
              </a:ext>
            </a:extLst>
          </p:cNvPr>
          <p:cNvSpPr>
            <a:spLocks noGrp="1"/>
          </p:cNvSpPr>
          <p:nvPr>
            <p:ph idx="1"/>
          </p:nvPr>
        </p:nvSpPr>
        <p:spPr>
          <a:xfrm>
            <a:off x="4901776" y="1825625"/>
            <a:ext cx="6809578" cy="4351338"/>
          </a:xfrm>
        </p:spPr>
        <p:txBody>
          <a:bodyPr>
            <a:normAutofit fontScale="77500" lnSpcReduction="20000"/>
          </a:bodyPr>
          <a:lstStyle/>
          <a:p>
            <a:pPr marL="0" indent="0">
              <a:lnSpc>
                <a:spcPct val="120000"/>
              </a:lnSpc>
              <a:buNone/>
            </a:pPr>
            <a:r>
              <a:rPr lang="nl-NL" sz="3300" dirty="0">
                <a:latin typeface="Segoe UI"/>
                <a:ea typeface="+mj-ea"/>
                <a:cs typeface="Calibri Light"/>
              </a:rPr>
              <a:t>Het juiste antwoord is... </a:t>
            </a:r>
            <a:r>
              <a:rPr lang="nl-NL" sz="3300" b="1" dirty="0">
                <a:latin typeface="Segoe UI"/>
                <a:ea typeface="+mj-ea"/>
                <a:cs typeface="Calibri Light"/>
              </a:rPr>
              <a:t>Antwoord B!</a:t>
            </a:r>
            <a:br>
              <a:rPr lang="nl-NL" sz="3300" dirty="0">
                <a:latin typeface="Segoe UI"/>
                <a:ea typeface="+mj-ea"/>
                <a:cs typeface="Calibri Light"/>
              </a:rPr>
            </a:br>
            <a:br>
              <a:rPr lang="nl-NL" sz="3300" dirty="0">
                <a:latin typeface="Segoe UI"/>
                <a:ea typeface="+mj-ea"/>
                <a:cs typeface="Calibri Light"/>
              </a:rPr>
            </a:br>
            <a:r>
              <a:rPr lang="nl-NL" sz="3300" dirty="0">
                <a:latin typeface="Segoe UI"/>
                <a:ea typeface="+mj-ea"/>
                <a:cs typeface="Calibri Light"/>
              </a:rPr>
              <a:t>Het bijzondere Italië telt maar liefst 58 </a:t>
            </a:r>
            <a:r>
              <a:rPr lang="nl-NL" sz="3300" dirty="0" err="1">
                <a:latin typeface="Segoe UI"/>
                <a:ea typeface="+mj-ea"/>
                <a:cs typeface="Calibri Light"/>
              </a:rPr>
              <a:t>werelderfgoedlocaties</a:t>
            </a:r>
            <a:r>
              <a:rPr lang="nl-NL" sz="3300" dirty="0">
                <a:latin typeface="Segoe UI"/>
                <a:ea typeface="+mj-ea"/>
                <a:cs typeface="Calibri Light"/>
              </a:rPr>
              <a:t>. Er zijn ook 2 natuurlijke Werelderfgoederen. Daarmee is Italië het land met het meeste culturele werelderfgoed ter wereld. Van unieke natuurlijke landschappen, oude historische sporen van de mensheid tot wereldwijde bekende gebouwen en architecturen</a:t>
            </a:r>
          </a:p>
        </p:txBody>
      </p:sp>
      <p:sp>
        <p:nvSpPr>
          <p:cNvPr id="4" name="Titel 1">
            <a:extLst>
              <a:ext uri="{FF2B5EF4-FFF2-40B4-BE49-F238E27FC236}">
                <a16:creationId xmlns:a16="http://schemas.microsoft.com/office/drawing/2014/main" id="{D1CE5BC6-E08F-7625-1ADC-C7C755D2F767}"/>
              </a:ext>
            </a:extLst>
          </p:cNvPr>
          <p:cNvSpPr txBox="1">
            <a:spLocks/>
          </p:cNvSpPr>
          <p:nvPr/>
        </p:nvSpPr>
        <p:spPr>
          <a:xfrm>
            <a:off x="838200" y="681037"/>
            <a:ext cx="11277223" cy="97075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solidFill>
                  <a:srgbClr val="2E8C75"/>
                </a:solidFill>
                <a:latin typeface="Segoe UI"/>
                <a:cs typeface="Calibri Light"/>
              </a:rPr>
              <a:t>Italië staat op nummer één van hoeveelheid Unesco locaties, hoeveel zijn dit er?</a:t>
            </a:r>
            <a:endParaRPr lang="de-DE" sz="4800" b="1" dirty="0">
              <a:solidFill>
                <a:srgbClr val="EE893F"/>
              </a:solidFill>
              <a:latin typeface="Segoe UI"/>
              <a:cs typeface="Segoe UI"/>
            </a:endParaRPr>
          </a:p>
        </p:txBody>
      </p:sp>
      <p:pic>
        <p:nvPicPr>
          <p:cNvPr id="2" name="Picture 1">
            <a:extLst>
              <a:ext uri="{FF2B5EF4-FFF2-40B4-BE49-F238E27FC236}">
                <a16:creationId xmlns:a16="http://schemas.microsoft.com/office/drawing/2014/main" id="{BA867E02-FF88-0BFA-E6AB-5AE07F3D5464}"/>
              </a:ext>
            </a:extLst>
          </p:cNvPr>
          <p:cNvPicPr>
            <a:picLocks noChangeAspect="1"/>
          </p:cNvPicPr>
          <p:nvPr/>
        </p:nvPicPr>
        <p:blipFill>
          <a:blip r:embed="rId2"/>
          <a:stretch>
            <a:fillRect/>
          </a:stretch>
        </p:blipFill>
        <p:spPr>
          <a:xfrm>
            <a:off x="1098322" y="1651794"/>
            <a:ext cx="3543332" cy="4219677"/>
          </a:xfrm>
          <a:prstGeom prst="rect">
            <a:avLst/>
          </a:prstGeom>
        </p:spPr>
      </p:pic>
    </p:spTree>
    <p:extLst>
      <p:ext uri="{BB962C8B-B14F-4D97-AF65-F5344CB8AC3E}">
        <p14:creationId xmlns:p14="http://schemas.microsoft.com/office/powerpoint/2010/main" val="12011636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3340</TotalTime>
  <Words>1051</Words>
  <Application>Microsoft Office PowerPoint</Application>
  <PresentationFormat>Breedbeeld</PresentationFormat>
  <Paragraphs>108</Paragraphs>
  <Slides>22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Calibri Light</vt:lpstr>
      <vt:lpstr>Segoe UI</vt:lpstr>
      <vt:lpstr>Office Theme</vt:lpstr>
      <vt:lpstr>Quiz 2   Tour SilverFit Mile 2025  </vt:lpstr>
      <vt:lpstr>1. Wanneer noemt een Italiaan de koffie ‘caffé americano’?</vt:lpstr>
      <vt:lpstr>Wanneer noemt een Italiaan de koffie ‘caffé americano’?</vt:lpstr>
      <vt:lpstr>2. Hoe noem je pasta in de vorm van een spiraal?</vt:lpstr>
      <vt:lpstr>Hoe noem je pasta in de vorm van een spiraal?</vt:lpstr>
      <vt:lpstr>3. Hoeveel mensen wonen er in Milaan?</vt:lpstr>
      <vt:lpstr>Hoeveel mensen wonen er in Milaan?</vt:lpstr>
      <vt:lpstr>4. Italië staat op nummer één van hoeveelheid Unesco locaties, hoeveel zijn dit er?</vt:lpstr>
      <vt:lpstr>PowerPoint-presentatie</vt:lpstr>
      <vt:lpstr>5.  Welke kleuren heeft de Italiaanse vlag?</vt:lpstr>
      <vt:lpstr>Welke kleuren heeft de Italiaanse vlag?</vt:lpstr>
      <vt:lpstr>6. Hoeveel verschillende pasta soorten zijn er in Italië?</vt:lpstr>
      <vt:lpstr>Hoeveel verschillende pasta soorten zijn er in Italië?</vt:lpstr>
      <vt:lpstr>7. De enige supervulkaan in Europa ligt in Italië. Welke van deze drie vulkanen is het?</vt:lpstr>
      <vt:lpstr>PowerPoint-presentatie</vt:lpstr>
      <vt:lpstr>8. Elke dag worden er munten in de Trevi fontein in Rome gegooid, maar hoeveel levert dat op per jaar? </vt:lpstr>
      <vt:lpstr>Elke dag worden er munten in de Trevi fontein in Rome gegooid, maar hoeveel levert dat op per jaar? </vt:lpstr>
      <vt:lpstr>9. Italië is één van de best bezochte landen ter wereld. Op welke plek staat dit land in het top 5 rijtje?</vt:lpstr>
      <vt:lpstr>Italië is één van de best bezochte landen ter wereld. Op welke plek staat dit land in het top 5 rijtje?</vt:lpstr>
      <vt:lpstr>10. Uit hoeveel letters bestaat het Italiaanse Alfabet?</vt:lpstr>
      <vt:lpstr>Uit hoeveel letters bestaat het Italiaanse Alfabet?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Silverfit</dc:creator>
  <cp:lastModifiedBy>Lucy IJntema</cp:lastModifiedBy>
  <cp:revision>275</cp:revision>
  <dcterms:created xsi:type="dcterms:W3CDTF">2021-04-14T05:58:28Z</dcterms:created>
  <dcterms:modified xsi:type="dcterms:W3CDTF">2025-05-12T14:36:18Z</dcterms:modified>
</cp:coreProperties>
</file>