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61" r:id="rId2"/>
    <p:sldId id="258" r:id="rId3"/>
    <p:sldId id="293" r:id="rId4"/>
    <p:sldId id="279" r:id="rId5"/>
    <p:sldId id="280" r:id="rId6"/>
    <p:sldId id="298" r:id="rId7"/>
    <p:sldId id="299" r:id="rId8"/>
    <p:sldId id="265" r:id="rId9"/>
    <p:sldId id="294" r:id="rId10"/>
    <p:sldId id="302" r:id="rId11"/>
    <p:sldId id="303" r:id="rId12"/>
    <p:sldId id="281" r:id="rId13"/>
    <p:sldId id="282" r:id="rId14"/>
    <p:sldId id="296" r:id="rId15"/>
    <p:sldId id="297" r:id="rId16"/>
    <p:sldId id="267" r:id="rId17"/>
    <p:sldId id="295" r:id="rId18"/>
    <p:sldId id="305" r:id="rId19"/>
    <p:sldId id="306" r:id="rId20"/>
    <p:sldId id="300" r:id="rId21"/>
    <p:sldId id="301" r:id="rId22"/>
    <p:sldId id="289"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EF1"/>
    <a:srgbClr val="660066"/>
    <a:srgbClr val="EE893F"/>
    <a:srgbClr val="2E8C75"/>
    <a:srgbClr val="BAD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8" autoAdjust="0"/>
    <p:restoredTop sz="94660"/>
  </p:normalViewPr>
  <p:slideViewPr>
    <p:cSldViewPr snapToGrid="0">
      <p:cViewPr varScale="1">
        <p:scale>
          <a:sx n="111" d="100"/>
          <a:sy n="111" d="100"/>
        </p:scale>
        <p:origin x="216"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9032A-50E2-4D88-8AF7-DE91F9850A28}" type="datetimeFigureOut">
              <a:rPr lang="fr-FR" smtClean="0"/>
              <a:t>12/05/2025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9E804-9468-4536-A320-848450A4A457}" type="slidenum">
              <a:rPr lang="fr-FR" smtClean="0"/>
              <a:t>‹nr.›</a:t>
            </a:fld>
            <a:endParaRPr lang="fr-FR"/>
          </a:p>
        </p:txBody>
      </p:sp>
    </p:spTree>
    <p:extLst>
      <p:ext uri="{BB962C8B-B14F-4D97-AF65-F5344CB8AC3E}">
        <p14:creationId xmlns:p14="http://schemas.microsoft.com/office/powerpoint/2010/main" val="3446785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42058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89774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51450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28676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42144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45188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391691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4220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396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03659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68176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17176160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4761" y="481584"/>
            <a:ext cx="7491593" cy="5945095"/>
          </a:xfrm>
        </p:spPr>
        <p:txBody>
          <a:bodyPr anchor="ctr" anchorCtr="0">
            <a:normAutofit fontScale="90000"/>
          </a:bodyPr>
          <a:lstStyle/>
          <a:p>
            <a:r>
              <a:rPr lang="de-DE" sz="10000" b="1" dirty="0">
                <a:solidFill>
                  <a:srgbClr val="2E8C75"/>
                </a:solidFill>
                <a:latin typeface="Segoe UI"/>
                <a:cs typeface="Calibri Light"/>
              </a:rPr>
              <a:t>Wist je dat Quiz</a:t>
            </a:r>
            <a:br>
              <a:rPr lang="de-DE" sz="6600" b="1" dirty="0">
                <a:solidFill>
                  <a:srgbClr val="2E8C75"/>
                </a:solidFill>
                <a:latin typeface="Segoe UI"/>
                <a:cs typeface="Calibri Light"/>
              </a:rPr>
            </a:br>
            <a:br>
              <a:rPr lang="de-DE" sz="4000" b="1" dirty="0">
                <a:solidFill>
                  <a:srgbClr val="2E8C75"/>
                </a:solidFill>
                <a:latin typeface="Segoe UI"/>
                <a:cs typeface="Calibri Light"/>
              </a:rPr>
            </a:br>
            <a:r>
              <a:rPr lang="de-DE" b="1" dirty="0">
                <a:solidFill>
                  <a:srgbClr val="2E8C75"/>
                </a:solidFill>
                <a:latin typeface="Segoe UI"/>
                <a:cs typeface="Calibri Light"/>
              </a:rPr>
              <a:t>Tour SilverFit Mile 2025</a:t>
            </a:r>
            <a:br>
              <a:rPr lang="de-DE" sz="4000" b="1" dirty="0">
                <a:solidFill>
                  <a:srgbClr val="2E8C75"/>
                </a:solidFill>
                <a:latin typeface="Segoe UI"/>
                <a:cs typeface="Calibri Light"/>
              </a:rPr>
            </a:br>
            <a:br>
              <a:rPr lang="de-DE" sz="4000" b="1" dirty="0">
                <a:solidFill>
                  <a:srgbClr val="2E8C75"/>
                </a:solidFill>
                <a:latin typeface="Segoe UI"/>
                <a:cs typeface="Calibri Light"/>
              </a:rPr>
            </a:br>
            <a:r>
              <a:rPr lang="de-DE" sz="4000" b="1" dirty="0" err="1">
                <a:solidFill>
                  <a:srgbClr val="EE893F"/>
                </a:solidFill>
                <a:latin typeface="Segoe UI"/>
                <a:cs typeface="Calibri Light"/>
              </a:rPr>
              <a:t>Hoeveel</a:t>
            </a:r>
            <a:r>
              <a:rPr lang="de-DE" sz="4000" b="1" dirty="0">
                <a:solidFill>
                  <a:srgbClr val="EE893F"/>
                </a:solidFill>
                <a:latin typeface="Segoe UI"/>
                <a:cs typeface="Calibri Light"/>
              </a:rPr>
              <a:t> </a:t>
            </a:r>
            <a:r>
              <a:rPr lang="de-DE" sz="4000" b="1" dirty="0" err="1">
                <a:solidFill>
                  <a:srgbClr val="EE893F"/>
                </a:solidFill>
                <a:latin typeface="Segoe UI"/>
                <a:cs typeface="Calibri Light"/>
              </a:rPr>
              <a:t>weet</a:t>
            </a:r>
            <a:r>
              <a:rPr lang="de-DE" sz="4000" b="1" dirty="0">
                <a:solidFill>
                  <a:srgbClr val="EE893F"/>
                </a:solidFill>
                <a:latin typeface="Segoe UI"/>
                <a:cs typeface="Calibri Light"/>
              </a:rPr>
              <a:t> </a:t>
            </a:r>
            <a:r>
              <a:rPr lang="de-DE" sz="4000" b="1" dirty="0" err="1">
                <a:solidFill>
                  <a:srgbClr val="EE893F"/>
                </a:solidFill>
                <a:latin typeface="Segoe UI"/>
                <a:cs typeface="Calibri Light"/>
              </a:rPr>
              <a:t>jij</a:t>
            </a:r>
            <a:r>
              <a:rPr lang="de-DE" sz="4000" b="1" dirty="0">
                <a:solidFill>
                  <a:srgbClr val="EE893F"/>
                </a:solidFill>
                <a:latin typeface="Segoe UI"/>
                <a:cs typeface="Calibri Light"/>
              </a:rPr>
              <a:t> van </a:t>
            </a:r>
            <a:r>
              <a:rPr lang="de-DE" sz="4000" b="1" dirty="0" err="1">
                <a:solidFill>
                  <a:srgbClr val="EE893F"/>
                </a:solidFill>
                <a:latin typeface="Segoe UI"/>
                <a:cs typeface="Calibri Light"/>
              </a:rPr>
              <a:t>Italië</a:t>
            </a:r>
            <a:r>
              <a:rPr lang="de-DE" sz="4000" b="1" dirty="0">
                <a:solidFill>
                  <a:srgbClr val="EE893F"/>
                </a:solidFill>
                <a:latin typeface="Segoe UI"/>
                <a:cs typeface="Calibri Light"/>
              </a:rPr>
              <a:t>?</a:t>
            </a:r>
            <a:endParaRPr lang="de-DE" sz="4000" b="1" dirty="0">
              <a:solidFill>
                <a:srgbClr val="EE893F"/>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5">
            <a:extLst>
              <a:ext uri="{FF2B5EF4-FFF2-40B4-BE49-F238E27FC236}">
                <a16:creationId xmlns:a16="http://schemas.microsoft.com/office/drawing/2014/main" id="{774E9931-097D-6F16-F8EB-07D78B0FBF83}"/>
              </a:ext>
            </a:extLst>
          </p:cNvPr>
          <p:cNvPicPr>
            <a:picLocks noChangeAspect="1"/>
          </p:cNvPicPr>
          <p:nvPr/>
        </p:nvPicPr>
        <p:blipFill>
          <a:blip r:embed="rId2"/>
          <a:stretch>
            <a:fillRect/>
          </a:stretch>
        </p:blipFill>
        <p:spPr>
          <a:xfrm>
            <a:off x="10039693" y="6045533"/>
            <a:ext cx="1971151" cy="503568"/>
          </a:xfrm>
          <a:prstGeom prst="rect">
            <a:avLst/>
          </a:prstGeom>
        </p:spPr>
      </p:pic>
      <p:grpSp>
        <p:nvGrpSpPr>
          <p:cNvPr id="9" name="Group 8">
            <a:extLst>
              <a:ext uri="{FF2B5EF4-FFF2-40B4-BE49-F238E27FC236}">
                <a16:creationId xmlns:a16="http://schemas.microsoft.com/office/drawing/2014/main" id="{D971FC07-F1DA-6D77-496A-C4879DB009B9}"/>
              </a:ext>
            </a:extLst>
          </p:cNvPr>
          <p:cNvGrpSpPr/>
          <p:nvPr/>
        </p:nvGrpSpPr>
        <p:grpSpPr>
          <a:xfrm>
            <a:off x="8190765" y="1207698"/>
            <a:ext cx="3687049" cy="4226287"/>
            <a:chOff x="8190765" y="1207698"/>
            <a:chExt cx="3687049" cy="4226287"/>
          </a:xfrm>
        </p:grpSpPr>
        <p:sp>
          <p:nvSpPr>
            <p:cNvPr id="3" name="Rectangle 2">
              <a:extLst>
                <a:ext uri="{FF2B5EF4-FFF2-40B4-BE49-F238E27FC236}">
                  <a16:creationId xmlns:a16="http://schemas.microsoft.com/office/drawing/2014/main" id="{1AF1CBF4-6BE8-C278-AB3E-9C7F241349AD}"/>
                </a:ext>
              </a:extLst>
            </p:cNvPr>
            <p:cNvSpPr/>
            <p:nvPr/>
          </p:nvSpPr>
          <p:spPr>
            <a:xfrm>
              <a:off x="9246063" y="1207698"/>
              <a:ext cx="1971151" cy="2400657"/>
            </a:xfrm>
            <a:prstGeom prst="rect">
              <a:avLst/>
            </a:prstGeom>
            <a:noFill/>
          </p:spPr>
          <p:txBody>
            <a:bodyPr wrap="square" lIns="91440" tIns="45720" rIns="91440" bIns="45720">
              <a:spAutoFit/>
            </a:bodyPr>
            <a:lstStyle/>
            <a:p>
              <a:pPr algn="ctr"/>
              <a:r>
                <a:rPr lang="en-GB" sz="15000" b="1" cap="none" spc="0" dirty="0">
                  <a:ln w="6600">
                    <a:solidFill>
                      <a:srgbClr val="7030A0"/>
                    </a:solidFill>
                    <a:prstDash val="solid"/>
                  </a:ln>
                  <a:solidFill>
                    <a:srgbClr val="7030A0"/>
                  </a:solidFill>
                  <a:effectLst>
                    <a:outerShdw dist="38100" dir="2700000" algn="tl" rotWithShape="0">
                      <a:srgbClr val="660066"/>
                    </a:outerShdw>
                  </a:effectLst>
                </a:rPr>
                <a:t>?</a:t>
              </a:r>
            </a:p>
          </p:txBody>
        </p:sp>
        <p:sp>
          <p:nvSpPr>
            <p:cNvPr id="4" name="Rectangle 3">
              <a:extLst>
                <a:ext uri="{FF2B5EF4-FFF2-40B4-BE49-F238E27FC236}">
                  <a16:creationId xmlns:a16="http://schemas.microsoft.com/office/drawing/2014/main" id="{95EAA572-52A6-B138-835A-C13C0898C7F1}"/>
                </a:ext>
              </a:extLst>
            </p:cNvPr>
            <p:cNvSpPr/>
            <p:nvPr/>
          </p:nvSpPr>
          <p:spPr>
            <a:xfrm>
              <a:off x="8190765" y="2493240"/>
              <a:ext cx="1971151" cy="2400657"/>
            </a:xfrm>
            <a:prstGeom prst="rect">
              <a:avLst/>
            </a:prstGeom>
            <a:noFill/>
            <a:ln>
              <a:noFill/>
            </a:ln>
          </p:spPr>
          <p:txBody>
            <a:bodyPr wrap="square" lIns="91440" tIns="45720" rIns="91440" bIns="45720">
              <a:spAutoFit/>
            </a:bodyPr>
            <a:lstStyle/>
            <a:p>
              <a:pPr algn="ctr"/>
              <a:r>
                <a:rPr lang="en-GB" sz="1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6" name="Rectangle 5">
              <a:extLst>
                <a:ext uri="{FF2B5EF4-FFF2-40B4-BE49-F238E27FC236}">
                  <a16:creationId xmlns:a16="http://schemas.microsoft.com/office/drawing/2014/main" id="{B817006E-E629-496F-0952-0C9DC0FF498E}"/>
                </a:ext>
              </a:extLst>
            </p:cNvPr>
            <p:cNvSpPr/>
            <p:nvPr/>
          </p:nvSpPr>
          <p:spPr>
            <a:xfrm>
              <a:off x="8303635" y="1720239"/>
              <a:ext cx="1971151" cy="1200329"/>
            </a:xfrm>
            <a:prstGeom prst="rect">
              <a:avLst/>
            </a:prstGeom>
            <a:noFill/>
          </p:spPr>
          <p:txBody>
            <a:bodyPr wrap="square" lIns="91440" tIns="45720" rIns="91440" bIns="45720">
              <a:spAutoFit/>
            </a:bodyPr>
            <a:lstStyle/>
            <a:p>
              <a:pPr algn="ctr"/>
              <a:r>
                <a:rPr lang="en-GB" sz="7200" b="1" cap="none" spc="0" dirty="0">
                  <a:ln w="6600">
                    <a:solidFill>
                      <a:schemeClr val="accent6">
                        <a:lumMod val="60000"/>
                        <a:lumOff val="40000"/>
                      </a:schemeClr>
                    </a:solidFill>
                    <a:prstDash val="solid"/>
                  </a:ln>
                  <a:solidFill>
                    <a:schemeClr val="accent6">
                      <a:lumMod val="40000"/>
                      <a:lumOff val="60000"/>
                    </a:schemeClr>
                  </a:solidFill>
                  <a:effectLst>
                    <a:outerShdw dist="38100" dir="2700000" algn="tl" rotWithShape="0">
                      <a:schemeClr val="accent6">
                        <a:lumMod val="60000"/>
                        <a:lumOff val="40000"/>
                      </a:schemeClr>
                    </a:outerShdw>
                  </a:effectLst>
                </a:rPr>
                <a:t>?</a:t>
              </a:r>
            </a:p>
          </p:txBody>
        </p:sp>
        <p:sp>
          <p:nvSpPr>
            <p:cNvPr id="7" name="Rectangle 6">
              <a:extLst>
                <a:ext uri="{FF2B5EF4-FFF2-40B4-BE49-F238E27FC236}">
                  <a16:creationId xmlns:a16="http://schemas.microsoft.com/office/drawing/2014/main" id="{7844DF51-BF7A-B25E-1C72-D15560C738AF}"/>
                </a:ext>
              </a:extLst>
            </p:cNvPr>
            <p:cNvSpPr/>
            <p:nvPr/>
          </p:nvSpPr>
          <p:spPr>
            <a:xfrm>
              <a:off x="9054117" y="3090994"/>
              <a:ext cx="1971151" cy="1569660"/>
            </a:xfrm>
            <a:prstGeom prst="rect">
              <a:avLst/>
            </a:prstGeom>
            <a:noFill/>
          </p:spPr>
          <p:txBody>
            <a:bodyPr wrap="square" lIns="91440" tIns="45720" rIns="91440" bIns="45720">
              <a:spAutoFit/>
            </a:bodyPr>
            <a:lstStyle/>
            <a:p>
              <a:pPr algn="ctr"/>
              <a:r>
                <a:rPr lang="en-GB" sz="9600" b="1" cap="none" spc="0"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rPr>
                <a:t>?</a:t>
              </a:r>
            </a:p>
          </p:txBody>
        </p:sp>
        <p:sp>
          <p:nvSpPr>
            <p:cNvPr id="8" name="Rectangle 7">
              <a:extLst>
                <a:ext uri="{FF2B5EF4-FFF2-40B4-BE49-F238E27FC236}">
                  <a16:creationId xmlns:a16="http://schemas.microsoft.com/office/drawing/2014/main" id="{33C0F95A-A58F-FAD2-8588-D976115955DC}"/>
                </a:ext>
              </a:extLst>
            </p:cNvPr>
            <p:cNvSpPr/>
            <p:nvPr/>
          </p:nvSpPr>
          <p:spPr>
            <a:xfrm>
              <a:off x="9906663" y="2263886"/>
              <a:ext cx="1971151" cy="3170099"/>
            </a:xfrm>
            <a:prstGeom prst="rect">
              <a:avLst/>
            </a:prstGeom>
            <a:noFill/>
          </p:spPr>
          <p:txBody>
            <a:bodyPr wrap="square" lIns="91440" tIns="45720" rIns="91440" bIns="45720">
              <a:spAutoFit/>
            </a:bodyPr>
            <a:lstStyle/>
            <a:p>
              <a:pPr algn="ctr"/>
              <a:r>
                <a:rPr lang="en-GB" sz="20000" b="1" dirty="0">
                  <a:ln w="9525">
                    <a:solidFill>
                      <a:schemeClr val="bg1"/>
                    </a:solidFill>
                    <a:prstDash val="solid"/>
                  </a:ln>
                  <a:solidFill>
                    <a:schemeClr val="accent4">
                      <a:lumMod val="60000"/>
                      <a:lumOff val="40000"/>
                    </a:schemeClr>
                  </a:solidFill>
                  <a:effectLst>
                    <a:outerShdw blurRad="12700" dist="38100" dir="2700000" algn="tl" rotWithShape="0">
                      <a:schemeClr val="bg1">
                        <a:lumMod val="50000"/>
                      </a:schemeClr>
                    </a:outerShdw>
                  </a:effectLst>
                </a:rPr>
                <a:t>?</a:t>
              </a:r>
            </a:p>
          </p:txBody>
        </p:sp>
      </p:grpSp>
    </p:spTree>
    <p:extLst>
      <p:ext uri="{BB962C8B-B14F-4D97-AF65-F5344CB8AC3E}">
        <p14:creationId xmlns:p14="http://schemas.microsoft.com/office/powerpoint/2010/main" val="1383710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A53C-4366-4891-637E-E7AF02B92CBD}"/>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80530895-AF66-3085-4C3D-CF0E981AA680}"/>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B3DD55BE-9874-F088-04C8-C99A4148D91D}"/>
              </a:ext>
            </a:extLst>
          </p:cNvPr>
          <p:cNvSpPr>
            <a:spLocks noGrp="1"/>
          </p:cNvSpPr>
          <p:nvPr>
            <p:ph type="ctrTitle"/>
          </p:nvPr>
        </p:nvSpPr>
        <p:spPr>
          <a:xfrm>
            <a:off x="289957" y="302373"/>
            <a:ext cx="11082448" cy="970757"/>
          </a:xfrm>
        </p:spPr>
        <p:txBody>
          <a:bodyPr>
            <a:normAutofit/>
          </a:bodyPr>
          <a:lstStyle/>
          <a:p>
            <a:pPr algn="l"/>
            <a:r>
              <a:rPr lang="nl-NL" sz="3200" b="1" dirty="0">
                <a:solidFill>
                  <a:srgbClr val="2E8C75"/>
                </a:solidFill>
                <a:latin typeface="Segoe UI"/>
                <a:cs typeface="Calibri Light"/>
              </a:rPr>
              <a:t>5.Wat is de betekenis van de traditionele Italiaanse gebaar, waarbij vingers samengeknepen zijn?</a:t>
            </a:r>
          </a:p>
        </p:txBody>
      </p:sp>
      <p:sp>
        <p:nvSpPr>
          <p:cNvPr id="13" name="Rechthoek 12">
            <a:extLst>
              <a:ext uri="{FF2B5EF4-FFF2-40B4-BE49-F238E27FC236}">
                <a16:creationId xmlns:a16="http://schemas.microsoft.com/office/drawing/2014/main" id="{EBC24F4C-F96D-B035-82ED-75674D12E93D}"/>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57CE1B53-6898-2E39-270C-0DD0577D9FE3}"/>
              </a:ext>
            </a:extLst>
          </p:cNvPr>
          <p:cNvSpPr txBox="1"/>
          <p:nvPr/>
        </p:nvSpPr>
        <p:spPr>
          <a:xfrm>
            <a:off x="613464" y="1741235"/>
            <a:ext cx="3492710" cy="3539430"/>
          </a:xfrm>
          <a:prstGeom prst="rect">
            <a:avLst/>
          </a:prstGeom>
          <a:noFill/>
        </p:spPr>
        <p:txBody>
          <a:bodyPr wrap="square">
            <a:spAutoFit/>
          </a:bodyPr>
          <a:lstStyle/>
          <a:p>
            <a:pPr marL="514350" indent="-514350">
              <a:buAutoNum type="alphaUcPeriod"/>
            </a:pPr>
            <a:r>
              <a:rPr lang="de-DE" sz="2800" dirty="0">
                <a:latin typeface="Segoe UI" panose="020B0502040204020203" pitchFamily="34" charset="0"/>
                <a:cs typeface="Segoe UI" panose="020B0502040204020203" pitchFamily="34" charset="0"/>
              </a:rPr>
              <a:t>Wat </a:t>
            </a:r>
            <a:r>
              <a:rPr lang="de-DE" sz="2800" dirty="0" err="1">
                <a:latin typeface="Segoe UI" panose="020B0502040204020203" pitchFamily="34" charset="0"/>
                <a:cs typeface="Segoe UI" panose="020B0502040204020203" pitchFamily="34" charset="0"/>
              </a:rPr>
              <a:t>wil</a:t>
            </a:r>
            <a:r>
              <a:rPr lang="de-DE" sz="2800" dirty="0">
                <a:latin typeface="Segoe UI" panose="020B0502040204020203" pitchFamily="34" charset="0"/>
                <a:cs typeface="Segoe UI" panose="020B0502040204020203" pitchFamily="34" charset="0"/>
              </a:rPr>
              <a:t> je?</a:t>
            </a: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a:latin typeface="Segoe UI" panose="020B0502040204020203" pitchFamily="34" charset="0"/>
                <a:cs typeface="Segoe UI" panose="020B0502040204020203" pitchFamily="34" charset="0"/>
              </a:rPr>
              <a:t>Het </a:t>
            </a:r>
            <a:r>
              <a:rPr lang="de-DE" sz="2800" dirty="0" err="1">
                <a:latin typeface="Segoe UI" panose="020B0502040204020203" pitchFamily="34" charset="0"/>
                <a:cs typeface="Segoe UI" panose="020B0502040204020203" pitchFamily="34" charset="0"/>
              </a:rPr>
              <a:t>is</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erg</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lekker</a:t>
            </a:r>
            <a:endParaRPr lang="de-DE" sz="2800" dirty="0">
              <a:latin typeface="Segoe UI" panose="020B0502040204020203" pitchFamily="34" charset="0"/>
              <a:cs typeface="Segoe UI" panose="020B0502040204020203" pitchFamily="34" charset="0"/>
            </a:endParaRP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err="1">
                <a:latin typeface="Segoe UI" panose="020B0502040204020203" pitchFamily="34" charset="0"/>
                <a:cs typeface="Segoe UI" panose="020B0502040204020203" pitchFamily="34" charset="0"/>
              </a:rPr>
              <a:t>Welkom</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thuis</a:t>
            </a:r>
            <a:endParaRPr lang="de-DE" sz="2800" dirty="0">
              <a:latin typeface="Segoe UI" panose="020B0502040204020203" pitchFamily="34" charset="0"/>
              <a:cs typeface="Segoe UI" panose="020B0502040204020203" pitchFamily="34" charset="0"/>
            </a:endParaRP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err="1">
                <a:latin typeface="Segoe UI" panose="020B0502040204020203" pitchFamily="34" charset="0"/>
                <a:cs typeface="Segoe UI" panose="020B0502040204020203" pitchFamily="34" charset="0"/>
              </a:rPr>
              <a:t>Ik</a:t>
            </a:r>
            <a:r>
              <a:rPr lang="de-DE" sz="2800" dirty="0">
                <a:latin typeface="Segoe UI" panose="020B0502040204020203" pitchFamily="34" charset="0"/>
                <a:cs typeface="Segoe UI" panose="020B0502040204020203" pitchFamily="34" charset="0"/>
              </a:rPr>
              <a:t> heb </a:t>
            </a:r>
            <a:r>
              <a:rPr lang="de-DE" sz="2800" dirty="0" err="1">
                <a:latin typeface="Segoe UI" panose="020B0502040204020203" pitchFamily="34" charset="0"/>
                <a:cs typeface="Segoe UI" panose="020B0502040204020203" pitchFamily="34" charset="0"/>
              </a:rPr>
              <a:t>geen</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geld</a:t>
            </a:r>
            <a:endParaRPr lang="de-DE" sz="2800" dirty="0">
              <a:latin typeface="Segoe UI" panose="020B0502040204020203" pitchFamily="34" charset="0"/>
              <a:cs typeface="Segoe UI" panose="020B0502040204020203" pitchFamily="34" charset="0"/>
            </a:endParaRPr>
          </a:p>
          <a:p>
            <a:r>
              <a:rPr lang="de-DE" sz="2800" dirty="0">
                <a:latin typeface="Segoe UI" panose="020B0502040204020203" pitchFamily="34" charset="0"/>
                <a:cs typeface="Segoe UI" panose="020B0502040204020203" pitchFamily="34" charset="0"/>
              </a:rPr>
              <a:t> </a:t>
            </a:r>
          </a:p>
        </p:txBody>
      </p:sp>
      <p:pic>
        <p:nvPicPr>
          <p:cNvPr id="2052" name="Picture 4" descr="Top 10 Italiaanse Handgebaren Die Italianen Altijd Gebruiken">
            <a:extLst>
              <a:ext uri="{FF2B5EF4-FFF2-40B4-BE49-F238E27FC236}">
                <a16:creationId xmlns:a16="http://schemas.microsoft.com/office/drawing/2014/main" id="{76CB3CB3-5788-6F77-C5B4-8482B07189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118" y="1361729"/>
            <a:ext cx="6216770" cy="414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78154"/>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BB41-A1A7-382F-6BFC-8A218AE393F9}"/>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F8E9D56F-8499-8A9C-3892-A5E009CD5647}"/>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884E6B31-A69C-558C-5575-252F39EDEA3D}"/>
              </a:ext>
            </a:extLst>
          </p:cNvPr>
          <p:cNvSpPr>
            <a:spLocks noGrp="1"/>
          </p:cNvSpPr>
          <p:nvPr>
            <p:ph type="ctrTitle"/>
          </p:nvPr>
        </p:nvSpPr>
        <p:spPr>
          <a:xfrm>
            <a:off x="220945" y="368905"/>
            <a:ext cx="11082448" cy="970757"/>
          </a:xfrm>
        </p:spPr>
        <p:txBody>
          <a:bodyPr>
            <a:normAutofit/>
          </a:bodyPr>
          <a:lstStyle/>
          <a:p>
            <a:pPr algn="l"/>
            <a:r>
              <a:rPr lang="nl-NL" sz="3200" b="1" dirty="0">
                <a:solidFill>
                  <a:srgbClr val="2E8C75"/>
                </a:solidFill>
                <a:latin typeface="Segoe UI"/>
                <a:cs typeface="Calibri Light"/>
              </a:rPr>
              <a:t>Wat is de betekenis van de traditionele Italiaanse gebaar, waarbij vingers samengeknepen zijn?</a:t>
            </a:r>
            <a:endParaRPr lang="nl-NL" sz="32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BF6076A5-1825-F705-ACD7-783AF2386360}"/>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B0985D73-E80A-0AA5-88AD-A7A7CB7414C7}"/>
              </a:ext>
            </a:extLst>
          </p:cNvPr>
          <p:cNvSpPr txBox="1"/>
          <p:nvPr/>
        </p:nvSpPr>
        <p:spPr>
          <a:xfrm>
            <a:off x="336430" y="1702469"/>
            <a:ext cx="5400136" cy="4694298"/>
          </a:xfrm>
          <a:prstGeom prst="rect">
            <a:avLst/>
          </a:prstGeom>
          <a:noFill/>
        </p:spPr>
        <p:txBody>
          <a:bodyPr wrap="square" rtlCol="0">
            <a:spAutoFit/>
          </a:bodyPr>
          <a:lstStyle/>
          <a:p>
            <a:pPr marL="228600">
              <a:lnSpc>
                <a:spcPct val="107000"/>
              </a:lnSpc>
              <a:spcAft>
                <a:spcPts val="800"/>
              </a:spcAft>
            </a:pPr>
            <a:endParaRPr lang="fr-FR" sz="2600" dirty="0">
              <a:effectLst/>
              <a:latin typeface="Segoe UI" panose="020B0502040204020203"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2600" dirty="0" err="1">
                <a:latin typeface="Segoe UI" panose="020B0502040204020203" pitchFamily="34" charset="0"/>
                <a:ea typeface="Calibri" panose="020F0502020204030204" pitchFamily="34" charset="0"/>
                <a:cs typeface="Times New Roman" panose="02020603050405020304" pitchFamily="18" charset="0"/>
              </a:rPr>
              <a:t>Goed</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gedaan</a:t>
            </a:r>
            <a:r>
              <a:rPr lang="fr-FR" sz="2600" dirty="0">
                <a:latin typeface="Segoe UI" panose="020B0502040204020203" pitchFamily="34" charset="0"/>
                <a:ea typeface="Calibri" panose="020F0502020204030204" pitchFamily="34" charset="0"/>
                <a:cs typeface="Times New Roman" panose="02020603050405020304" pitchFamily="18" charset="0"/>
              </a:rPr>
              <a:t>,</a:t>
            </a:r>
            <a:r>
              <a:rPr lang="fr-FR" sz="2600" b="1" dirty="0">
                <a:latin typeface="Segoe UI" panose="020B0502040204020203" pitchFamily="34" charset="0"/>
                <a:ea typeface="Calibri" panose="020F0502020204030204" pitchFamily="34" charset="0"/>
                <a:cs typeface="Times New Roman" panose="02020603050405020304" pitchFamily="18" charset="0"/>
              </a:rPr>
              <a:t> </a:t>
            </a:r>
            <a:r>
              <a:rPr lang="fr-FR" sz="2600" b="1" dirty="0" err="1">
                <a:latin typeface="Segoe UI" panose="020B0502040204020203" pitchFamily="34" charset="0"/>
                <a:ea typeface="Calibri" panose="020F0502020204030204" pitchFamily="34" charset="0"/>
                <a:cs typeface="Times New Roman" panose="02020603050405020304" pitchFamily="18" charset="0"/>
              </a:rPr>
              <a:t>a</a:t>
            </a:r>
            <a:r>
              <a:rPr lang="fr-FR" sz="2600" b="1" dirty="0" err="1">
                <a:effectLst/>
                <a:latin typeface="Segoe UI" panose="020B0502040204020203" pitchFamily="34" charset="0"/>
                <a:ea typeface="Calibri" panose="020F0502020204030204" pitchFamily="34" charset="0"/>
                <a:cs typeface="Times New Roman" panose="02020603050405020304" pitchFamily="18" charset="0"/>
              </a:rPr>
              <a:t>ntwoord</a:t>
            </a:r>
            <a:r>
              <a:rPr lang="fr-FR" sz="2600" b="1" dirty="0">
                <a:effectLst/>
                <a:latin typeface="Segoe UI" panose="020B0502040204020203" pitchFamily="34" charset="0"/>
                <a:ea typeface="Calibri" panose="020F0502020204030204" pitchFamily="34" charset="0"/>
                <a:cs typeface="Times New Roman" panose="02020603050405020304" pitchFamily="18" charset="0"/>
              </a:rPr>
              <a:t> A</a:t>
            </a:r>
            <a:r>
              <a:rPr lang="fr-FR" sz="2600" dirty="0">
                <a:effectLst/>
                <a:latin typeface="Segoe UI" panose="020B0502040204020203" pitchFamily="34" charset="0"/>
                <a:ea typeface="Calibri" panose="020F0502020204030204" pitchFamily="34" charset="0"/>
                <a:cs typeface="Times New Roman" panose="02020603050405020304" pitchFamily="18" charset="0"/>
              </a:rPr>
              <a:t>!</a:t>
            </a:r>
            <a:br>
              <a:rPr lang="fr-FR" sz="2600" dirty="0">
                <a:effectLst/>
                <a:latin typeface="Segoe UI" panose="020B0502040204020203" pitchFamily="34" charset="0"/>
                <a:ea typeface="Calibri" panose="020F0502020204030204" pitchFamily="34" charset="0"/>
                <a:cs typeface="Times New Roman" panose="02020603050405020304" pitchFamily="18" charset="0"/>
              </a:rPr>
            </a:br>
            <a:br>
              <a:rPr lang="fr-FR" sz="2600" dirty="0">
                <a:latin typeface="Segoe UI" panose="020B0502040204020203" pitchFamily="34" charset="0"/>
                <a:ea typeface="Calibri" panose="020F0502020204030204" pitchFamily="34" charset="0"/>
                <a:cs typeface="Times New Roman" panose="02020603050405020304" pitchFamily="18" charset="0"/>
              </a:rPr>
            </a:br>
            <a:r>
              <a:rPr lang="nl-NL" sz="2800" b="0" i="0" dirty="0">
                <a:solidFill>
                  <a:srgbClr val="212529"/>
                </a:solidFill>
                <a:effectLst/>
                <a:latin typeface="Titillium Web" panose="020F0502020204030204" pitchFamily="2" charset="0"/>
              </a:rPr>
              <a:t>de bewegende rechterhand waarbij de vingers en duim bij elkaar komen, waardoor de hand automatisch een kommetje vormt. Een Italiaan kan je op deze manier vragen waar je het over hebt of wat je wilt.</a:t>
            </a:r>
            <a:endParaRPr lang="nl-NL" sz="2600"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4098" name="Picture 2" descr="Top 10 Italiaanse Handgebaren Die Italianen Altijd Gebruiken">
            <a:extLst>
              <a:ext uri="{FF2B5EF4-FFF2-40B4-BE49-F238E27FC236}">
                <a16:creationId xmlns:a16="http://schemas.microsoft.com/office/drawing/2014/main" id="{1A5F0AB9-8B62-F703-76FE-52D2F1FDA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617" y="1810671"/>
            <a:ext cx="5303088" cy="353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59531"/>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extBox 13">
            <a:extLst>
              <a:ext uri="{FF2B5EF4-FFF2-40B4-BE49-F238E27FC236}">
                <a16:creationId xmlns:a16="http://schemas.microsoft.com/office/drawing/2014/main" id="{1FAAD882-DE70-E8C2-9ED6-E544A3447082}"/>
              </a:ext>
            </a:extLst>
          </p:cNvPr>
          <p:cNvSpPr txBox="1"/>
          <p:nvPr/>
        </p:nvSpPr>
        <p:spPr>
          <a:xfrm>
            <a:off x="1396590" y="2368262"/>
            <a:ext cx="6690134"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A. </a:t>
            </a:r>
            <a:r>
              <a:rPr lang="nl-NL" sz="3000" dirty="0">
                <a:latin typeface="Segoe UI" panose="020B0502040204020203" pitchFamily="34" charset="0"/>
                <a:cs typeface="Segoe UI" panose="020B0502040204020203" pitchFamily="34" charset="0"/>
              </a:rPr>
              <a:t>Op een berg</a:t>
            </a:r>
            <a:endParaRPr lang="fr-FR" sz="3000"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53C6DD2A-5265-0C78-1007-240FFEF9F443}"/>
              </a:ext>
            </a:extLst>
          </p:cNvPr>
          <p:cNvSpPr txBox="1"/>
          <p:nvPr/>
        </p:nvSpPr>
        <p:spPr>
          <a:xfrm>
            <a:off x="1396590" y="3365506"/>
            <a:ext cx="5840971"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B. Op </a:t>
            </a:r>
            <a:r>
              <a:rPr lang="fr-BE" sz="3000" dirty="0" err="1">
                <a:latin typeface="Segoe UI" panose="020B0502040204020203" pitchFamily="34" charset="0"/>
                <a:cs typeface="Segoe UI" panose="020B0502040204020203" pitchFamily="34" charset="0"/>
              </a:rPr>
              <a:t>een</a:t>
            </a:r>
            <a:r>
              <a:rPr lang="fr-BE" sz="3000" dirty="0">
                <a:latin typeface="Segoe UI" panose="020B0502040204020203" pitchFamily="34" charset="0"/>
                <a:cs typeface="Segoe UI" panose="020B0502040204020203" pitchFamily="34" charset="0"/>
              </a:rPr>
              <a:t> </a:t>
            </a:r>
            <a:r>
              <a:rPr lang="fr-BE" sz="3000" dirty="0" err="1">
                <a:latin typeface="Segoe UI" panose="020B0502040204020203" pitchFamily="34" charset="0"/>
                <a:cs typeface="Segoe UI" panose="020B0502040204020203" pitchFamily="34" charset="0"/>
              </a:rPr>
              <a:t>bos</a:t>
            </a:r>
            <a:endParaRPr lang="fr-FR" sz="3000" dirty="0">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74DEE7AE-2ACD-3B05-013B-BE4715C59510}"/>
              </a:ext>
            </a:extLst>
          </p:cNvPr>
          <p:cNvSpPr txBox="1"/>
          <p:nvPr/>
        </p:nvSpPr>
        <p:spPr>
          <a:xfrm>
            <a:off x="1396590" y="4370687"/>
            <a:ext cx="6347235"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C. Op </a:t>
            </a:r>
            <a:r>
              <a:rPr lang="fr-BE" sz="3000" dirty="0" err="1">
                <a:latin typeface="Segoe UI" panose="020B0502040204020203" pitchFamily="34" charset="0"/>
                <a:cs typeface="Segoe UI" panose="020B0502040204020203" pitchFamily="34" charset="0"/>
              </a:rPr>
              <a:t>een</a:t>
            </a:r>
            <a:r>
              <a:rPr lang="fr-BE" sz="3000" dirty="0">
                <a:latin typeface="Segoe UI" panose="020B0502040204020203" pitchFamily="34" charset="0"/>
                <a:cs typeface="Segoe UI" panose="020B0502040204020203" pitchFamily="34" charset="0"/>
              </a:rPr>
              <a:t> </a:t>
            </a:r>
            <a:r>
              <a:rPr lang="fr-BE" sz="3000" dirty="0" err="1">
                <a:latin typeface="Segoe UI" panose="020B0502040204020203" pitchFamily="34" charset="0"/>
                <a:cs typeface="Segoe UI" panose="020B0502040204020203" pitchFamily="34" charset="0"/>
              </a:rPr>
              <a:t>meer</a:t>
            </a:r>
            <a:endParaRPr lang="fr-FR" sz="3000" dirty="0">
              <a:latin typeface="Segoe UI" panose="020B0502040204020203" pitchFamily="34" charset="0"/>
              <a:cs typeface="Segoe UI" panose="020B0502040204020203" pitchFamily="34" charset="0"/>
            </a:endParaRPr>
          </a:p>
        </p:txBody>
      </p:sp>
      <p:sp>
        <p:nvSpPr>
          <p:cNvPr id="5" name="Rectangle 2">
            <a:extLst>
              <a:ext uri="{FF2B5EF4-FFF2-40B4-BE49-F238E27FC236}">
                <a16:creationId xmlns:a16="http://schemas.microsoft.com/office/drawing/2014/main" id="{60A2ACA8-3C26-8DAB-7811-C31BE92A6166}"/>
              </a:ext>
            </a:extLst>
          </p:cNvPr>
          <p:cNvSpPr>
            <a:spLocks noChangeArrowheads="1"/>
          </p:cNvSpPr>
          <p:nvPr/>
        </p:nvSpPr>
        <p:spPr bwMode="auto">
          <a:xfrm>
            <a:off x="424173" y="288484"/>
            <a:ext cx="10957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sz="3600" b="1" dirty="0">
                <a:solidFill>
                  <a:srgbClr val="2E8C75"/>
                </a:solidFill>
                <a:latin typeface="Segoe UI"/>
                <a:ea typeface="+mj-ea"/>
                <a:cs typeface="Calibri Light"/>
              </a:rPr>
              <a:t>6. Het Iconische Colosseum in Rome werd gebouwd bovenop wat?</a:t>
            </a:r>
          </a:p>
        </p:txBody>
      </p:sp>
      <p:pic>
        <p:nvPicPr>
          <p:cNvPr id="5124" name="Picture 4" descr="Colosseum - Wikipedia">
            <a:extLst>
              <a:ext uri="{FF2B5EF4-FFF2-40B4-BE49-F238E27FC236}">
                <a16:creationId xmlns:a16="http://schemas.microsoft.com/office/drawing/2014/main" id="{78B18229-8A13-00A4-D1A7-7B0FF39830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850" y="1662997"/>
            <a:ext cx="6236323" cy="437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47439"/>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762940" y="367917"/>
            <a:ext cx="11082448" cy="970757"/>
          </a:xfrm>
        </p:spPr>
        <p:txBody>
          <a:bodyPr>
            <a:normAutofit/>
          </a:bodyPr>
          <a:lstStyle/>
          <a:p>
            <a:pPr algn="l"/>
            <a:r>
              <a:rPr lang="nl-NL" altLang="nl-NL" sz="3200" b="1" dirty="0">
                <a:solidFill>
                  <a:srgbClr val="2E8C75"/>
                </a:solidFill>
                <a:latin typeface="Segoe UI"/>
                <a:ea typeface="+mj-ea"/>
                <a:cs typeface="Calibri Light"/>
              </a:rPr>
              <a:t>Het Iconische Colosseum in Rome werd gebouwd bovenop wat?</a:t>
            </a:r>
            <a:endParaRPr lang="de-DE" sz="32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xtBox 6">
            <a:extLst>
              <a:ext uri="{FF2B5EF4-FFF2-40B4-BE49-F238E27FC236}">
                <a16:creationId xmlns:a16="http://schemas.microsoft.com/office/drawing/2014/main" id="{85268121-672C-4ADA-F0C3-D63477378A99}"/>
              </a:ext>
            </a:extLst>
          </p:cNvPr>
          <p:cNvSpPr txBox="1"/>
          <p:nvPr/>
        </p:nvSpPr>
        <p:spPr>
          <a:xfrm>
            <a:off x="650796" y="1657999"/>
            <a:ext cx="4016095" cy="3293209"/>
          </a:xfrm>
          <a:prstGeom prst="rect">
            <a:avLst/>
          </a:prstGeom>
          <a:noFill/>
        </p:spPr>
        <p:txBody>
          <a:bodyPr wrap="square">
            <a:spAutoFit/>
          </a:bodyPr>
          <a:lstStyle/>
          <a:p>
            <a:r>
              <a:rPr lang="nl-NL" sz="2600" dirty="0">
                <a:latin typeface="Segoe UI" panose="020B0502040204020203" pitchFamily="34" charset="0"/>
                <a:ea typeface="Calibri" panose="020F0502020204030204" pitchFamily="34" charset="0"/>
                <a:cs typeface="Times New Roman" panose="02020603050405020304" pitchFamily="18" charset="0"/>
              </a:rPr>
              <a:t>Dat klopt, </a:t>
            </a:r>
            <a:r>
              <a:rPr lang="nl-NL" sz="2600" b="1" dirty="0">
                <a:latin typeface="Segoe UI" panose="020B0502040204020203" pitchFamily="34" charset="0"/>
                <a:ea typeface="Calibri" panose="020F0502020204030204" pitchFamily="34" charset="0"/>
                <a:cs typeface="Times New Roman" panose="02020603050405020304" pitchFamily="18" charset="0"/>
              </a:rPr>
              <a:t>antwoord C!</a:t>
            </a:r>
          </a:p>
          <a:p>
            <a:endParaRPr lang="nl-NL" sz="2600" dirty="0">
              <a:latin typeface="Segoe UI" panose="020B0502040204020203" pitchFamily="34" charset="0"/>
              <a:ea typeface="Calibri" panose="020F0502020204030204" pitchFamily="34" charset="0"/>
              <a:cs typeface="Times New Roman" panose="02020603050405020304" pitchFamily="18" charset="0"/>
            </a:endParaRPr>
          </a:p>
          <a:p>
            <a:r>
              <a:rPr lang="nl-NL" sz="2600" dirty="0">
                <a:latin typeface="Segoe UI" panose="020B0502040204020203" pitchFamily="34" charset="0"/>
                <a:ea typeface="Calibri" panose="020F0502020204030204" pitchFamily="34" charset="0"/>
                <a:cs typeface="Times New Roman" panose="02020603050405020304" pitchFamily="18" charset="0"/>
              </a:rPr>
              <a:t>Het Colosseum werd gebouwd bovenop een kunstmatig meer dat werd drooggelegd om plaats te maken voor het amfitheater. </a:t>
            </a:r>
            <a:endParaRPr lang="de-DE" sz="2600"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3" name="Picture 4" descr="Colosseum - Wikipedia">
            <a:extLst>
              <a:ext uri="{FF2B5EF4-FFF2-40B4-BE49-F238E27FC236}">
                <a16:creationId xmlns:a16="http://schemas.microsoft.com/office/drawing/2014/main" id="{DF0421E8-285A-DAED-040C-428CAEE85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850" y="1662997"/>
            <a:ext cx="6236323" cy="437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33296"/>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5E6F-A59A-6493-9C94-693BFA88F00F}"/>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722E1B60-1D7C-96F1-858B-560D49C9E6F5}"/>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160270DE-8690-23CB-C0AC-89D0ECCE93B7}"/>
              </a:ext>
            </a:extLst>
          </p:cNvPr>
          <p:cNvSpPr>
            <a:spLocks noGrp="1"/>
          </p:cNvSpPr>
          <p:nvPr>
            <p:ph type="ctrTitle"/>
          </p:nvPr>
        </p:nvSpPr>
        <p:spPr>
          <a:xfrm>
            <a:off x="762940" y="781983"/>
            <a:ext cx="11082448" cy="970757"/>
          </a:xfrm>
        </p:spPr>
        <p:txBody>
          <a:bodyPr>
            <a:normAutofit fontScale="90000"/>
          </a:bodyPr>
          <a:lstStyle/>
          <a:p>
            <a:pPr algn="l"/>
            <a:r>
              <a:rPr lang="de-DE" sz="3600" b="1" dirty="0">
                <a:solidFill>
                  <a:srgbClr val="2E8C75"/>
                </a:solidFill>
                <a:latin typeface="Segoe UI"/>
                <a:cs typeface="Calibri Light"/>
              </a:rPr>
              <a:t>7.Welk </a:t>
            </a:r>
            <a:r>
              <a:rPr lang="de-DE" sz="3600" b="1" dirty="0" err="1">
                <a:solidFill>
                  <a:srgbClr val="2E8C75"/>
                </a:solidFill>
                <a:latin typeface="Segoe UI"/>
                <a:cs typeface="Calibri Light"/>
              </a:rPr>
              <a:t>beroemd</a:t>
            </a:r>
            <a:r>
              <a:rPr lang="de-DE" sz="3600" b="1" dirty="0">
                <a:solidFill>
                  <a:srgbClr val="2E8C75"/>
                </a:solidFill>
                <a:latin typeface="Segoe UI"/>
                <a:cs typeface="Calibri Light"/>
              </a:rPr>
              <a:t> </a:t>
            </a:r>
            <a:r>
              <a:rPr lang="de-DE" sz="3600" b="1" dirty="0" err="1">
                <a:solidFill>
                  <a:srgbClr val="2E8C75"/>
                </a:solidFill>
                <a:latin typeface="Segoe UI"/>
                <a:cs typeface="Calibri Light"/>
              </a:rPr>
              <a:t>Italiaans</a:t>
            </a:r>
            <a:r>
              <a:rPr lang="de-DE" sz="3600" b="1" dirty="0">
                <a:solidFill>
                  <a:srgbClr val="2E8C75"/>
                </a:solidFill>
                <a:latin typeface="Segoe UI"/>
                <a:cs typeface="Calibri Light"/>
              </a:rPr>
              <a:t> </a:t>
            </a:r>
            <a:r>
              <a:rPr lang="de-DE" sz="3600" b="1" dirty="0" err="1">
                <a:solidFill>
                  <a:srgbClr val="2E8C75"/>
                </a:solidFill>
                <a:latin typeface="Segoe UI"/>
                <a:cs typeface="Calibri Light"/>
              </a:rPr>
              <a:t>pastagerecht</a:t>
            </a:r>
            <a:r>
              <a:rPr lang="de-DE" sz="3600" b="1" dirty="0">
                <a:solidFill>
                  <a:srgbClr val="2E8C75"/>
                </a:solidFill>
                <a:latin typeface="Segoe UI"/>
                <a:cs typeface="Calibri Light"/>
              </a:rPr>
              <a:t> </a:t>
            </a:r>
            <a:r>
              <a:rPr lang="de-DE" sz="3600" b="1" dirty="0" err="1">
                <a:solidFill>
                  <a:srgbClr val="2E8C75"/>
                </a:solidFill>
                <a:latin typeface="Segoe UI"/>
                <a:cs typeface="Calibri Light"/>
              </a:rPr>
              <a:t>is</a:t>
            </a:r>
            <a:r>
              <a:rPr lang="de-DE" sz="3600" b="1" dirty="0">
                <a:solidFill>
                  <a:srgbClr val="2E8C75"/>
                </a:solidFill>
                <a:latin typeface="Segoe UI"/>
                <a:cs typeface="Calibri Light"/>
              </a:rPr>
              <a:t> </a:t>
            </a:r>
            <a:r>
              <a:rPr lang="de-DE" sz="3600" b="1" dirty="0" err="1">
                <a:solidFill>
                  <a:srgbClr val="2E8C75"/>
                </a:solidFill>
                <a:latin typeface="Segoe UI"/>
                <a:cs typeface="Calibri Light"/>
              </a:rPr>
              <a:t>gemaakt</a:t>
            </a:r>
            <a:r>
              <a:rPr lang="de-DE" sz="3600" b="1" dirty="0">
                <a:solidFill>
                  <a:srgbClr val="2E8C75"/>
                </a:solidFill>
                <a:latin typeface="Segoe UI"/>
                <a:cs typeface="Calibri Light"/>
              </a:rPr>
              <a:t> </a:t>
            </a:r>
            <a:r>
              <a:rPr lang="de-DE" sz="3600" b="1" dirty="0" err="1">
                <a:solidFill>
                  <a:srgbClr val="2E8C75"/>
                </a:solidFill>
                <a:latin typeface="Segoe UI"/>
                <a:cs typeface="Calibri Light"/>
              </a:rPr>
              <a:t>met</a:t>
            </a:r>
            <a:r>
              <a:rPr lang="de-DE" sz="3600" b="1" dirty="0">
                <a:solidFill>
                  <a:srgbClr val="2E8C75"/>
                </a:solidFill>
                <a:latin typeface="Segoe UI"/>
                <a:cs typeface="Calibri Light"/>
              </a:rPr>
              <a:t> </a:t>
            </a:r>
            <a:r>
              <a:rPr lang="de-DE" sz="3600" b="1" dirty="0" err="1">
                <a:solidFill>
                  <a:srgbClr val="2E8C75"/>
                </a:solidFill>
                <a:latin typeface="Segoe UI"/>
                <a:cs typeface="Calibri Light"/>
              </a:rPr>
              <a:t>eieren</a:t>
            </a:r>
            <a:r>
              <a:rPr lang="de-DE" sz="3600" b="1" dirty="0">
                <a:solidFill>
                  <a:srgbClr val="2E8C75"/>
                </a:solidFill>
                <a:latin typeface="Segoe UI"/>
                <a:cs typeface="Calibri Light"/>
              </a:rPr>
              <a:t>, </a:t>
            </a:r>
            <a:r>
              <a:rPr lang="de-DE" sz="3600" b="1" dirty="0" err="1">
                <a:solidFill>
                  <a:srgbClr val="2E8C75"/>
                </a:solidFill>
                <a:latin typeface="Segoe UI"/>
                <a:cs typeface="Calibri Light"/>
              </a:rPr>
              <a:t>kaas</a:t>
            </a:r>
            <a:r>
              <a:rPr lang="de-DE" sz="3600" b="1" dirty="0">
                <a:solidFill>
                  <a:srgbClr val="2E8C75"/>
                </a:solidFill>
                <a:latin typeface="Segoe UI"/>
                <a:cs typeface="Calibri Light"/>
              </a:rPr>
              <a:t> en </a:t>
            </a:r>
            <a:r>
              <a:rPr lang="de-DE" sz="3600" b="1" dirty="0" err="1">
                <a:solidFill>
                  <a:srgbClr val="2E8C75"/>
                </a:solidFill>
                <a:latin typeface="Segoe UI"/>
                <a:cs typeface="Calibri Light"/>
              </a:rPr>
              <a:t>varkensvlees</a:t>
            </a:r>
            <a:r>
              <a:rPr lang="de-DE" sz="3600" b="1" dirty="0">
                <a:solidFill>
                  <a:srgbClr val="2E8C75"/>
                </a:solidFill>
                <a:latin typeface="Segoe UI"/>
                <a:cs typeface="Calibri Light"/>
              </a:rPr>
              <a:t>?</a:t>
            </a:r>
          </a:p>
        </p:txBody>
      </p:sp>
      <p:sp>
        <p:nvSpPr>
          <p:cNvPr id="13" name="Rechthoek 12">
            <a:extLst>
              <a:ext uri="{FF2B5EF4-FFF2-40B4-BE49-F238E27FC236}">
                <a16:creationId xmlns:a16="http://schemas.microsoft.com/office/drawing/2014/main" id="{16F63ECB-949B-56AD-0E12-096F36020711}"/>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xtBox 6">
            <a:extLst>
              <a:ext uri="{FF2B5EF4-FFF2-40B4-BE49-F238E27FC236}">
                <a16:creationId xmlns:a16="http://schemas.microsoft.com/office/drawing/2014/main" id="{ACB7C92F-5A19-8EDC-0B80-1E6EE335265D}"/>
              </a:ext>
            </a:extLst>
          </p:cNvPr>
          <p:cNvSpPr txBox="1"/>
          <p:nvPr/>
        </p:nvSpPr>
        <p:spPr>
          <a:xfrm>
            <a:off x="762940" y="2025908"/>
            <a:ext cx="8052686" cy="2246769"/>
          </a:xfrm>
          <a:prstGeom prst="rect">
            <a:avLst/>
          </a:prstGeom>
          <a:noFill/>
        </p:spPr>
        <p:txBody>
          <a:bodyPr wrap="square">
            <a:spAutoFit/>
          </a:bodyPr>
          <a:lstStyle/>
          <a:p>
            <a:pPr marL="514350" indent="-514350">
              <a:buAutoNum type="alphaUcPeriod"/>
            </a:pPr>
            <a:r>
              <a:rPr lang="de-DE" sz="2800" dirty="0">
                <a:latin typeface="Segoe UI" panose="020B0502040204020203" pitchFamily="34" charset="0"/>
                <a:cs typeface="Segoe UI" panose="020B0502040204020203" pitchFamily="34" charset="0"/>
              </a:rPr>
              <a:t>Spaghetti </a:t>
            </a:r>
            <a:r>
              <a:rPr lang="de-DE" sz="2800" dirty="0" err="1">
                <a:latin typeface="Segoe UI" panose="020B0502040204020203" pitchFamily="34" charset="0"/>
                <a:cs typeface="Segoe UI" panose="020B0502040204020203" pitchFamily="34" charset="0"/>
              </a:rPr>
              <a:t>Carbonara</a:t>
            </a:r>
            <a:endParaRPr lang="de-DE" sz="2800" dirty="0">
              <a:latin typeface="Segoe UI" panose="020B0502040204020203" pitchFamily="34" charset="0"/>
              <a:cs typeface="Segoe UI" panose="020B0502040204020203" pitchFamily="34" charset="0"/>
            </a:endParaRP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a:latin typeface="Segoe UI" panose="020B0502040204020203" pitchFamily="34" charset="0"/>
                <a:cs typeface="Segoe UI" panose="020B0502040204020203" pitchFamily="34" charset="0"/>
              </a:rPr>
              <a:t>Lasagne Bolognese</a:t>
            </a: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a:latin typeface="Segoe UI" panose="020B0502040204020203" pitchFamily="34" charset="0"/>
                <a:cs typeface="Segoe UI" panose="020B0502040204020203" pitchFamily="34" charset="0"/>
              </a:rPr>
              <a:t>Pasta </a:t>
            </a:r>
            <a:r>
              <a:rPr lang="de-DE" sz="2800" dirty="0" err="1">
                <a:latin typeface="Segoe UI" panose="020B0502040204020203" pitchFamily="34" charset="0"/>
                <a:cs typeface="Segoe UI" panose="020B0502040204020203" pitchFamily="34" charset="0"/>
              </a:rPr>
              <a:t>all‘Arrabbiata</a:t>
            </a:r>
            <a:r>
              <a:rPr lang="de-DE" sz="2800" dirty="0">
                <a:latin typeface="Segoe UI" panose="020B0502040204020203" pitchFamily="34" charset="0"/>
                <a:cs typeface="Segoe UI" panose="020B0502040204020203" pitchFamily="34" charset="0"/>
              </a:rPr>
              <a:t> </a:t>
            </a:r>
          </a:p>
        </p:txBody>
      </p:sp>
      <p:pic>
        <p:nvPicPr>
          <p:cNvPr id="6147" name="Picture 3" descr="Carbonara">
            <a:extLst>
              <a:ext uri="{FF2B5EF4-FFF2-40B4-BE49-F238E27FC236}">
                <a16:creationId xmlns:a16="http://schemas.microsoft.com/office/drawing/2014/main" id="{2FF94285-75F4-CB78-78E0-3BEE15F74C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018" y="2173856"/>
            <a:ext cx="6317215" cy="354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399957"/>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5C1BA-AD16-B098-A449-F93E7C722A68}"/>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0B558E8E-ACFE-43FA-4F3D-445FCC10013C}"/>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1F136C1D-7027-2037-C5EC-5C778E87BA42}"/>
              </a:ext>
            </a:extLst>
          </p:cNvPr>
          <p:cNvSpPr>
            <a:spLocks noGrp="1"/>
          </p:cNvSpPr>
          <p:nvPr>
            <p:ph type="ctrTitle"/>
          </p:nvPr>
        </p:nvSpPr>
        <p:spPr>
          <a:xfrm>
            <a:off x="762940" y="781983"/>
            <a:ext cx="11082448" cy="970757"/>
          </a:xfrm>
        </p:spPr>
        <p:txBody>
          <a:bodyPr>
            <a:normAutofit/>
          </a:bodyPr>
          <a:lstStyle/>
          <a:p>
            <a:pPr algn="l"/>
            <a:r>
              <a:rPr lang="de-DE" sz="3200" b="1" dirty="0">
                <a:solidFill>
                  <a:srgbClr val="2E8C75"/>
                </a:solidFill>
                <a:latin typeface="Segoe UI"/>
                <a:cs typeface="Calibri Light"/>
              </a:rPr>
              <a:t>Welk </a:t>
            </a:r>
            <a:r>
              <a:rPr lang="de-DE" sz="3200" b="1" dirty="0" err="1">
                <a:solidFill>
                  <a:srgbClr val="2E8C75"/>
                </a:solidFill>
                <a:latin typeface="Segoe UI"/>
                <a:cs typeface="Calibri Light"/>
              </a:rPr>
              <a:t>beroemd</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Italiaans</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pastagerecht</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is</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gemaakt</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met</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eieren</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kaas</a:t>
            </a:r>
            <a:r>
              <a:rPr lang="de-DE" sz="3200" b="1" dirty="0">
                <a:solidFill>
                  <a:srgbClr val="2E8C75"/>
                </a:solidFill>
                <a:latin typeface="Segoe UI"/>
                <a:cs typeface="Calibri Light"/>
              </a:rPr>
              <a:t> en </a:t>
            </a:r>
            <a:r>
              <a:rPr lang="de-DE" sz="3200" b="1" dirty="0" err="1">
                <a:solidFill>
                  <a:srgbClr val="2E8C75"/>
                </a:solidFill>
                <a:latin typeface="Segoe UI"/>
                <a:cs typeface="Calibri Light"/>
              </a:rPr>
              <a:t>varkensvlees</a:t>
            </a:r>
            <a:r>
              <a:rPr lang="de-DE" sz="3200" b="1" dirty="0">
                <a:solidFill>
                  <a:srgbClr val="2E8C75"/>
                </a:solidFill>
                <a:latin typeface="Segoe UI"/>
                <a:cs typeface="Calibri Light"/>
              </a:rPr>
              <a:t>?</a:t>
            </a:r>
            <a:endParaRPr lang="de-DE" sz="32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2B729EC5-BAD7-E369-BA58-7A2BD46F3B9C}"/>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extBox 6">
            <a:extLst>
              <a:ext uri="{FF2B5EF4-FFF2-40B4-BE49-F238E27FC236}">
                <a16:creationId xmlns:a16="http://schemas.microsoft.com/office/drawing/2014/main" id="{D58A7B44-450C-245E-4897-3428E7F70195}"/>
              </a:ext>
            </a:extLst>
          </p:cNvPr>
          <p:cNvSpPr txBox="1"/>
          <p:nvPr/>
        </p:nvSpPr>
        <p:spPr>
          <a:xfrm>
            <a:off x="824313" y="2114325"/>
            <a:ext cx="5110661" cy="3539430"/>
          </a:xfrm>
          <a:prstGeom prst="rect">
            <a:avLst/>
          </a:prstGeom>
          <a:noFill/>
        </p:spPr>
        <p:txBody>
          <a:bodyPr wrap="square">
            <a:spAutoFit/>
          </a:bodyPr>
          <a:lstStyle/>
          <a:p>
            <a:r>
              <a:rPr lang="de-DE" sz="2800" dirty="0" err="1">
                <a:latin typeface="Segoe UI" panose="020B0502040204020203" pitchFamily="34" charset="0"/>
                <a:cs typeface="Segoe UI" panose="020B0502040204020203" pitchFamily="34" charset="0"/>
              </a:rPr>
              <a:t>Inderdaad</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het</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is</a:t>
            </a:r>
            <a:r>
              <a:rPr lang="de-DE" sz="2800" dirty="0">
                <a:latin typeface="Segoe UI" panose="020B0502040204020203" pitchFamily="34" charset="0"/>
                <a:cs typeface="Segoe UI" panose="020B0502040204020203" pitchFamily="34" charset="0"/>
              </a:rPr>
              <a:t> </a:t>
            </a:r>
            <a:r>
              <a:rPr lang="de-DE" sz="2800" b="1" dirty="0" err="1">
                <a:latin typeface="Segoe UI" panose="020B0502040204020203" pitchFamily="34" charset="0"/>
                <a:cs typeface="Segoe UI" panose="020B0502040204020203" pitchFamily="34" charset="0"/>
              </a:rPr>
              <a:t>antwoord</a:t>
            </a:r>
            <a:r>
              <a:rPr lang="de-DE" sz="2800" b="1" dirty="0">
                <a:latin typeface="Segoe UI" panose="020B0502040204020203" pitchFamily="34" charset="0"/>
                <a:cs typeface="Segoe UI" panose="020B0502040204020203" pitchFamily="34" charset="0"/>
              </a:rPr>
              <a:t> A</a:t>
            </a:r>
          </a:p>
          <a:p>
            <a:r>
              <a:rPr lang="nl-NL" sz="2800" dirty="0">
                <a:latin typeface="Segoe UI" panose="020B0502040204020203" pitchFamily="34" charset="0"/>
                <a:cs typeface="Segoe UI" panose="020B0502040204020203" pitchFamily="34" charset="0"/>
              </a:rPr>
              <a:t>De ingrediënten van het traditionele spaghetti </a:t>
            </a:r>
            <a:r>
              <a:rPr lang="nl-NL" sz="2800" dirty="0" err="1">
                <a:latin typeface="Segoe UI" panose="020B0502040204020203" pitchFamily="34" charset="0"/>
                <a:cs typeface="Segoe UI" panose="020B0502040204020203" pitchFamily="34" charset="0"/>
              </a:rPr>
              <a:t>carbonara</a:t>
            </a:r>
            <a:r>
              <a:rPr lang="nl-NL" sz="2800" dirty="0">
                <a:latin typeface="Segoe UI" panose="020B0502040204020203" pitchFamily="34" charset="0"/>
                <a:cs typeface="Segoe UI" panose="020B0502040204020203" pitchFamily="34" charset="0"/>
              </a:rPr>
              <a:t> recept: spek, ei, spaghetti en Parmezaanse kaas. Het lijkt niet veel, maar hiermee tover je een rijk en romig gerecht op tafel.</a:t>
            </a:r>
            <a:endParaRPr lang="de-DE" sz="2800" dirty="0">
              <a:latin typeface="Segoe UI" panose="020B0502040204020203" pitchFamily="34" charset="0"/>
              <a:cs typeface="Segoe UI" panose="020B0502040204020203" pitchFamily="34" charset="0"/>
            </a:endParaRPr>
          </a:p>
        </p:txBody>
      </p:sp>
      <p:pic>
        <p:nvPicPr>
          <p:cNvPr id="3" name="Picture 3" descr="Carbonara">
            <a:extLst>
              <a:ext uri="{FF2B5EF4-FFF2-40B4-BE49-F238E27FC236}">
                <a16:creationId xmlns:a16="http://schemas.microsoft.com/office/drawing/2014/main" id="{515710E0-7ED7-C946-C669-2C5AC10A88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018" y="2173856"/>
            <a:ext cx="6317215" cy="354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05534"/>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70027" y="827917"/>
            <a:ext cx="11349361" cy="970757"/>
          </a:xfrm>
        </p:spPr>
        <p:txBody>
          <a:bodyPr>
            <a:normAutofit fontScale="90000"/>
          </a:bodyPr>
          <a:lstStyle/>
          <a:p>
            <a:pPr algn="l"/>
            <a:r>
              <a:rPr lang="de-DE" sz="4000" b="1" dirty="0">
                <a:solidFill>
                  <a:srgbClr val="2E8C75"/>
                </a:solidFill>
                <a:latin typeface="Segoe UI"/>
                <a:cs typeface="Calibri Light"/>
              </a:rPr>
              <a:t>8. </a:t>
            </a:r>
            <a:r>
              <a:rPr lang="nl-NL" sz="4000" b="1" dirty="0">
                <a:solidFill>
                  <a:srgbClr val="2E8C75"/>
                </a:solidFill>
                <a:latin typeface="Segoe UI"/>
                <a:cs typeface="Calibri Light"/>
              </a:rPr>
              <a:t>Welke beroemde Italiaanse sportwagenfabrikant heeft een steigerend paard in zijn logo?</a:t>
            </a:r>
            <a:endParaRPr lang="de-DE"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TextBox 22">
            <a:extLst>
              <a:ext uri="{FF2B5EF4-FFF2-40B4-BE49-F238E27FC236}">
                <a16:creationId xmlns:a16="http://schemas.microsoft.com/office/drawing/2014/main" id="{3D8DB696-0EA1-C1CB-0775-03E5E36D4579}"/>
              </a:ext>
            </a:extLst>
          </p:cNvPr>
          <p:cNvSpPr txBox="1"/>
          <p:nvPr/>
        </p:nvSpPr>
        <p:spPr>
          <a:xfrm>
            <a:off x="1708030" y="2456947"/>
            <a:ext cx="4037162"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A. Lamborghini</a:t>
            </a:r>
            <a:endParaRPr lang="fr-FR" sz="3000" dirty="0">
              <a:latin typeface="Segoe UI" panose="020B0502040204020203" pitchFamily="34" charset="0"/>
              <a:cs typeface="Segoe UI" panose="020B0502040204020203" pitchFamily="34" charset="0"/>
            </a:endParaRPr>
          </a:p>
        </p:txBody>
      </p:sp>
      <p:sp>
        <p:nvSpPr>
          <p:cNvPr id="28" name="TextBox 27">
            <a:extLst>
              <a:ext uri="{FF2B5EF4-FFF2-40B4-BE49-F238E27FC236}">
                <a16:creationId xmlns:a16="http://schemas.microsoft.com/office/drawing/2014/main" id="{C235BF80-C7ED-90A5-8685-CA845B49AD18}"/>
              </a:ext>
            </a:extLst>
          </p:cNvPr>
          <p:cNvSpPr txBox="1"/>
          <p:nvPr/>
        </p:nvSpPr>
        <p:spPr>
          <a:xfrm>
            <a:off x="1708030" y="3411450"/>
            <a:ext cx="5486400"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B. Alfa Romeo</a:t>
            </a:r>
            <a:endParaRPr lang="fr-FR" sz="3000" dirty="0">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C64D6F56-E670-394D-A241-8997937DF8B4}"/>
              </a:ext>
            </a:extLst>
          </p:cNvPr>
          <p:cNvSpPr txBox="1"/>
          <p:nvPr/>
        </p:nvSpPr>
        <p:spPr>
          <a:xfrm>
            <a:off x="1708030" y="4311238"/>
            <a:ext cx="4787661"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C. Ferrari</a:t>
            </a:r>
            <a:endParaRPr lang="fr-FR" sz="3000" dirty="0">
              <a:latin typeface="Segoe UI" panose="020B0502040204020203" pitchFamily="34" charset="0"/>
              <a:cs typeface="Segoe UI" panose="020B0502040204020203" pitchFamily="34" charset="0"/>
            </a:endParaRPr>
          </a:p>
        </p:txBody>
      </p:sp>
      <p:pic>
        <p:nvPicPr>
          <p:cNvPr id="8195" name="Picture 3" descr="Ferrari logo Italian super sport car 34031210 Vector Art at Vecteezy">
            <a:extLst>
              <a:ext uri="{FF2B5EF4-FFF2-40B4-BE49-F238E27FC236}">
                <a16:creationId xmlns:a16="http://schemas.microsoft.com/office/drawing/2014/main" id="{2F8434A4-A66E-CAC5-3ADB-24581058622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408" b="95612" l="4848" r="95845">
                        <a14:foregroundMark x1="11080" y1="61224" x2="9557" y2="47449"/>
                        <a14:foregroundMark x1="9557" y1="47449" x2="5679" y2="48061"/>
                        <a14:foregroundMark x1="3463" y1="19082" x2="11911" y2="9082"/>
                        <a14:foregroundMark x1="11911" y1="9082" x2="44598" y2="4082"/>
                        <a14:foregroundMark x1="44598" y1="4082" x2="94183" y2="9694"/>
                        <a14:foregroundMark x1="94183" y1="9694" x2="89197" y2="17347"/>
                        <a14:foregroundMark x1="23684" y1="7041" x2="57756" y2="4388"/>
                        <a14:foregroundMark x1="57756" y1="4388" x2="92936" y2="9796"/>
                        <a14:foregroundMark x1="92936" y1="9796" x2="94598" y2="42143"/>
                        <a14:foregroundMark x1="36981" y1="10510" x2="54848" y2="9796"/>
                        <a14:foregroundMark x1="54848" y1="9796" x2="37119" y2="11122"/>
                        <a14:foregroundMark x1="37119" y1="11122" x2="55679" y2="8367"/>
                        <a14:foregroundMark x1="55679" y1="8367" x2="95014" y2="12041"/>
                        <a14:foregroundMark x1="95014" y1="12041" x2="28809" y2="7755"/>
                        <a14:foregroundMark x1="28809" y1="7755" x2="9972" y2="10510"/>
                        <a14:foregroundMark x1="9972" y1="10510" x2="27424" y2="10408"/>
                        <a14:foregroundMark x1="27424" y1="10408" x2="9972" y2="10408"/>
                        <a14:foregroundMark x1="9972" y1="10408" x2="33657" y2="8980"/>
                        <a14:foregroundMark x1="33657" y1="8980" x2="49584" y2="3469"/>
                        <a14:foregroundMark x1="49584" y1="3469" x2="65374" y2="5612"/>
                        <a14:foregroundMark x1="65374" y1="5612" x2="41136" y2="7143"/>
                        <a14:foregroundMark x1="41136" y1="7143" x2="62050" y2="5918"/>
                        <a14:foregroundMark x1="62050" y1="5918" x2="43629" y2="6633"/>
                        <a14:foregroundMark x1="43629" y1="6633" x2="65097" y2="6939"/>
                        <a14:foregroundMark x1="65097" y1="6939" x2="48476" y2="5612"/>
                        <a14:foregroundMark x1="48476" y1="5612" x2="95845" y2="11531"/>
                        <a14:foregroundMark x1="8587" y1="11531" x2="8172" y2="12449"/>
                        <a14:foregroundMark x1="5679" y1="12347" x2="4848" y2="12755"/>
                        <a14:foregroundMark x1="37119" y1="89796" x2="51662" y2="95714"/>
                        <a14:foregroundMark x1="51662" y1="95714" x2="37396" y2="90408"/>
                        <a14:foregroundMark x1="37396" y1="90408" x2="51108" y2="95612"/>
                      </a14:backgroundRemoval>
                    </a14:imgEffect>
                  </a14:imgLayer>
                </a14:imgProps>
              </a:ext>
              <a:ext uri="{28A0092B-C50C-407E-A947-70E740481C1C}">
                <a14:useLocalDpi xmlns:a14="http://schemas.microsoft.com/office/drawing/2010/main" val="0"/>
              </a:ext>
            </a:extLst>
          </a:blip>
          <a:srcRect/>
          <a:stretch>
            <a:fillRect/>
          </a:stretch>
        </p:blipFill>
        <p:spPr bwMode="auto">
          <a:xfrm>
            <a:off x="6314536" y="2180901"/>
            <a:ext cx="3019422" cy="409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032108"/>
      </p:ext>
    </p:extLst>
  </p:cSld>
  <p:clrMapOvr>
    <a:masterClrMapping/>
  </p:clrMapOvr>
  <mc:AlternateContent xmlns:mc="http://schemas.openxmlformats.org/markup-compatibility/2006" xmlns:p14="http://schemas.microsoft.com/office/powerpoint/2010/main">
    <mc:Choice Requires="p14">
      <p:transition p14:dur="0" advClick="0" advTm="20000"/>
    </mc:Choice>
    <mc:Fallback xmlns="">
      <p:transition advClick="0" advTm="2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355256"/>
            <a:ext cx="11525754" cy="970757"/>
          </a:xfrm>
        </p:spPr>
        <p:txBody>
          <a:bodyPr>
            <a:normAutofit/>
          </a:bodyPr>
          <a:lstStyle/>
          <a:p>
            <a:pPr algn="l"/>
            <a:r>
              <a:rPr lang="nl-NL" sz="3200" b="1" dirty="0">
                <a:solidFill>
                  <a:srgbClr val="2E8C75"/>
                </a:solidFill>
                <a:latin typeface="Segoe UI"/>
                <a:cs typeface="Calibri Light"/>
              </a:rPr>
              <a:t>Welke beroemde Italiaanse sportwagenfabrikant heeft een steigerend paard in zijn logo?</a:t>
            </a:r>
            <a:endParaRPr lang="de-DE" sz="32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xtBox 4">
            <a:extLst>
              <a:ext uri="{FF2B5EF4-FFF2-40B4-BE49-F238E27FC236}">
                <a16:creationId xmlns:a16="http://schemas.microsoft.com/office/drawing/2014/main" id="{5F273458-09C8-D2BD-AB00-79C3A3282118}"/>
              </a:ext>
            </a:extLst>
          </p:cNvPr>
          <p:cNvSpPr txBox="1"/>
          <p:nvPr/>
        </p:nvSpPr>
        <p:spPr>
          <a:xfrm>
            <a:off x="5387307" y="1326013"/>
            <a:ext cx="6105810" cy="4872809"/>
          </a:xfrm>
          <a:prstGeom prst="rect">
            <a:avLst/>
          </a:prstGeom>
          <a:noFill/>
        </p:spPr>
        <p:txBody>
          <a:bodyPr wrap="square" rtlCol="0">
            <a:spAutoFit/>
          </a:bodyPr>
          <a:lstStyle/>
          <a:p>
            <a:pPr marL="228600">
              <a:lnSpc>
                <a:spcPct val="107000"/>
              </a:lnSpc>
              <a:spcAft>
                <a:spcPts val="800"/>
              </a:spcAft>
            </a:pPr>
            <a:endParaRPr lang="fr-FR" sz="2600" dirty="0">
              <a:effectLst/>
              <a:latin typeface="Segoe UI" panose="020B0502040204020203"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2600" dirty="0" err="1">
                <a:latin typeface="Segoe UI" panose="020B0502040204020203" pitchFamily="34" charset="0"/>
                <a:ea typeface="Calibri" panose="020F0502020204030204" pitchFamily="34" charset="0"/>
                <a:cs typeface="Times New Roman" panose="02020603050405020304" pitchFamily="18" charset="0"/>
              </a:rPr>
              <a:t>Goed</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gedaan</a:t>
            </a:r>
            <a:r>
              <a:rPr lang="fr-FR" sz="2600" dirty="0">
                <a:latin typeface="Segoe UI" panose="020B0502040204020203" pitchFamily="34" charset="0"/>
                <a:ea typeface="Calibri" panose="020F0502020204030204" pitchFamily="34" charset="0"/>
                <a:cs typeface="Times New Roman" panose="02020603050405020304" pitchFamily="18" charset="0"/>
              </a:rPr>
              <a:t>,</a:t>
            </a:r>
            <a:r>
              <a:rPr lang="fr-FR" sz="2600" b="1" dirty="0">
                <a:latin typeface="Segoe UI" panose="020B0502040204020203" pitchFamily="34" charset="0"/>
                <a:ea typeface="Calibri" panose="020F0502020204030204" pitchFamily="34" charset="0"/>
                <a:cs typeface="Times New Roman" panose="02020603050405020304" pitchFamily="18" charset="0"/>
              </a:rPr>
              <a:t> </a:t>
            </a:r>
            <a:r>
              <a:rPr lang="fr-FR" sz="2600" b="1" dirty="0" err="1">
                <a:latin typeface="Segoe UI" panose="020B0502040204020203" pitchFamily="34" charset="0"/>
                <a:ea typeface="Calibri" panose="020F0502020204030204" pitchFamily="34" charset="0"/>
                <a:cs typeface="Times New Roman" panose="02020603050405020304" pitchFamily="18" charset="0"/>
              </a:rPr>
              <a:t>a</a:t>
            </a:r>
            <a:r>
              <a:rPr lang="fr-FR" sz="2600" b="1" dirty="0" err="1">
                <a:effectLst/>
                <a:latin typeface="Segoe UI" panose="020B0502040204020203" pitchFamily="34" charset="0"/>
                <a:ea typeface="Calibri" panose="020F0502020204030204" pitchFamily="34" charset="0"/>
                <a:cs typeface="Times New Roman" panose="02020603050405020304" pitchFamily="18" charset="0"/>
              </a:rPr>
              <a:t>ntwoord</a:t>
            </a:r>
            <a:r>
              <a:rPr lang="fr-FR" sz="2600" b="1" dirty="0">
                <a:effectLst/>
                <a:latin typeface="Segoe UI" panose="020B0502040204020203" pitchFamily="34" charset="0"/>
                <a:ea typeface="Calibri" panose="020F0502020204030204" pitchFamily="34" charset="0"/>
                <a:cs typeface="Times New Roman" panose="02020603050405020304" pitchFamily="18" charset="0"/>
              </a:rPr>
              <a:t> C</a:t>
            </a:r>
            <a:r>
              <a:rPr lang="fr-FR" sz="2600" dirty="0">
                <a:effectLst/>
                <a:latin typeface="Segoe UI" panose="020B0502040204020203" pitchFamily="34" charset="0"/>
                <a:ea typeface="Calibri" panose="020F0502020204030204" pitchFamily="34" charset="0"/>
                <a:cs typeface="Times New Roman" panose="02020603050405020304" pitchFamily="18" charset="0"/>
              </a:rPr>
              <a:t>!</a:t>
            </a:r>
            <a:br>
              <a:rPr lang="fr-FR" sz="2600" dirty="0">
                <a:effectLst/>
                <a:latin typeface="Segoe UI" panose="020B0502040204020203" pitchFamily="34" charset="0"/>
                <a:ea typeface="Calibri" panose="020F0502020204030204" pitchFamily="34" charset="0"/>
                <a:cs typeface="Times New Roman" panose="02020603050405020304" pitchFamily="18" charset="0"/>
              </a:rPr>
            </a:br>
            <a:br>
              <a:rPr lang="fr-FR" sz="2600" dirty="0">
                <a:effectLst/>
                <a:latin typeface="Segoe UI" panose="020B0502040204020203" pitchFamily="34" charset="0"/>
                <a:ea typeface="Calibri" panose="020F0502020204030204" pitchFamily="34" charset="0"/>
                <a:cs typeface="Times New Roman" panose="02020603050405020304" pitchFamily="18" charset="0"/>
              </a:rPr>
            </a:br>
            <a:r>
              <a:rPr lang="fr-FR" sz="2600" dirty="0">
                <a:effectLst/>
                <a:latin typeface="Segoe UI" panose="020B0502040204020203" pitchFamily="34" charset="0"/>
                <a:ea typeface="Calibri" panose="020F0502020204030204" pitchFamily="34" charset="0"/>
                <a:cs typeface="Times New Roman" panose="02020603050405020304" pitchFamily="18" charset="0"/>
              </a:rPr>
              <a:t>In 1923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kreeg</a:t>
            </a:r>
            <a:r>
              <a:rPr lang="fr-FR" sz="2600" dirty="0">
                <a:effectLst/>
                <a:latin typeface="Segoe UI" panose="020B0502040204020203" pitchFamily="34" charset="0"/>
                <a:ea typeface="Calibri" panose="020F0502020204030204" pitchFamily="34" charset="0"/>
                <a:cs typeface="Times New Roman" panose="02020603050405020304" pitchFamily="18" charset="0"/>
              </a:rPr>
              <a:t> Enzo Ferrari de kans om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graaf</a:t>
            </a:r>
            <a:r>
              <a:rPr lang="fr-FR" sz="2600" dirty="0">
                <a:effectLst/>
                <a:latin typeface="Segoe UI" panose="020B0502040204020203" pitchFamily="34" charset="0"/>
                <a:ea typeface="Calibri" panose="020F0502020204030204" pitchFamily="34" charset="0"/>
                <a:cs typeface="Times New Roman" panose="02020603050405020304" pitchFamily="18" charset="0"/>
              </a:rPr>
              <a:t> Enrico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Baracca</a:t>
            </a:r>
            <a:r>
              <a:rPr lang="fr-FR" sz="2600" dirty="0">
                <a:effectLst/>
                <a:latin typeface="Segoe UI" panose="020B0502040204020203" pitchFamily="34" charset="0"/>
                <a:ea typeface="Calibri" panose="020F0502020204030204" pitchFamily="34" charset="0"/>
                <a:cs typeface="Times New Roman" panose="02020603050405020304" pitchFamily="18" charset="0"/>
              </a:rPr>
              <a:t> en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gravin</a:t>
            </a:r>
            <a:r>
              <a:rPr lang="fr-FR" sz="2600" dirty="0">
                <a:effectLst/>
                <a:latin typeface="Segoe UI" panose="020B0502040204020203" pitchFamily="34" charset="0"/>
                <a:ea typeface="Calibri" panose="020F0502020204030204" pitchFamily="34" charset="0"/>
                <a:cs typeface="Times New Roman" panose="02020603050405020304" pitchFamily="18" charset="0"/>
              </a:rPr>
              <a:t> Paolina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Baracca</a:t>
            </a:r>
            <a:r>
              <a:rPr lang="fr-FR" sz="2600" dirty="0">
                <a:effectLst/>
                <a:latin typeface="Segoe UI" panose="020B0502040204020203" pitchFamily="34" charset="0"/>
                <a:ea typeface="Calibri" panose="020F0502020204030204" pitchFamily="34" charset="0"/>
                <a:cs typeface="Times New Roman" panose="02020603050405020304" pitchFamily="18" charset="0"/>
              </a:rPr>
              <a:t>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persoonlijk</a:t>
            </a:r>
            <a:r>
              <a:rPr lang="fr-FR" sz="2600" dirty="0">
                <a:effectLst/>
                <a:latin typeface="Segoe UI" panose="020B0502040204020203" pitchFamily="34" charset="0"/>
                <a:ea typeface="Calibri" panose="020F0502020204030204" pitchFamily="34" charset="0"/>
                <a:cs typeface="Times New Roman" panose="02020603050405020304" pitchFamily="18" charset="0"/>
              </a:rPr>
              <a:t> te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ontmoeten</a:t>
            </a:r>
            <a:r>
              <a:rPr lang="fr-FR" sz="2600" dirty="0">
                <a:effectLst/>
                <a:latin typeface="Segoe UI" panose="020B0502040204020203" pitchFamily="34" charset="0"/>
                <a:ea typeface="Calibri" panose="020F0502020204030204" pitchFamily="34" charset="0"/>
                <a:cs typeface="Times New Roman" panose="02020603050405020304" pitchFamily="18" charset="0"/>
              </a:rPr>
              <a:t> na het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winnen</a:t>
            </a:r>
            <a:r>
              <a:rPr lang="fr-FR" sz="2600" dirty="0">
                <a:effectLst/>
                <a:latin typeface="Segoe UI" panose="020B0502040204020203" pitchFamily="34" charset="0"/>
                <a:ea typeface="Calibri" panose="020F0502020204030204" pitchFamily="34" charset="0"/>
                <a:cs typeface="Times New Roman" panose="02020603050405020304" pitchFamily="18" charset="0"/>
              </a:rPr>
              <a:t> van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een</a:t>
            </a:r>
            <a:r>
              <a:rPr lang="fr-FR" sz="2600" dirty="0">
                <a:effectLst/>
                <a:latin typeface="Segoe UI" panose="020B0502040204020203" pitchFamily="34" charset="0"/>
                <a:ea typeface="Calibri" panose="020F0502020204030204" pitchFamily="34" charset="0"/>
                <a:cs typeface="Times New Roman" panose="02020603050405020304" pitchFamily="18" charset="0"/>
              </a:rPr>
              <a:t> race op het </a:t>
            </a:r>
            <a:r>
              <a:rPr lang="fr-FR" sz="2600" dirty="0" err="1">
                <a:effectLst/>
                <a:latin typeface="Segoe UI" panose="020B0502040204020203" pitchFamily="34" charset="0"/>
                <a:ea typeface="Calibri" panose="020F0502020204030204" pitchFamily="34" charset="0"/>
                <a:cs typeface="Times New Roman" panose="02020603050405020304" pitchFamily="18" charset="0"/>
              </a:rPr>
              <a:t>Savio</a:t>
            </a:r>
            <a:r>
              <a:rPr lang="fr-FR" sz="2600" dirty="0">
                <a:latin typeface="Segoe UI" panose="020B0502040204020203" pitchFamily="34" charset="0"/>
                <a:ea typeface="Calibri" panose="020F0502020204030204" pitchFamily="34" charset="0"/>
                <a:cs typeface="Times New Roman" panose="02020603050405020304" pitchFamily="18" charset="0"/>
              </a:rPr>
              <a:t>- Circuit in Ravenna. En het </a:t>
            </a:r>
            <a:r>
              <a:rPr lang="fr-FR" sz="2600" dirty="0" err="1">
                <a:latin typeface="Segoe UI" panose="020B0502040204020203" pitchFamily="34" charset="0"/>
                <a:ea typeface="Calibri" panose="020F0502020204030204" pitchFamily="34" charset="0"/>
                <a:cs typeface="Times New Roman" panose="02020603050405020304" pitchFamily="18" charset="0"/>
              </a:rPr>
              <a:t>was</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daar</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dat</a:t>
            </a:r>
            <a:r>
              <a:rPr lang="fr-FR" sz="2600" dirty="0">
                <a:latin typeface="Segoe UI" panose="020B0502040204020203" pitchFamily="34" charset="0"/>
                <a:ea typeface="Calibri" panose="020F0502020204030204" pitchFamily="34" charset="0"/>
                <a:cs typeface="Times New Roman" panose="02020603050405020304" pitchFamily="18" charset="0"/>
              </a:rPr>
              <a:t> de </a:t>
            </a:r>
            <a:r>
              <a:rPr lang="fr-FR" sz="2600" dirty="0" err="1">
                <a:latin typeface="Segoe UI" panose="020B0502040204020203" pitchFamily="34" charset="0"/>
                <a:ea typeface="Calibri" panose="020F0502020204030204" pitchFamily="34" charset="0"/>
                <a:cs typeface="Times New Roman" panose="02020603050405020304" pitchFamily="18" charset="0"/>
              </a:rPr>
              <a:t>gravin</a:t>
            </a:r>
            <a:r>
              <a:rPr lang="fr-FR" sz="2600" dirty="0">
                <a:latin typeface="Segoe UI" panose="020B0502040204020203" pitchFamily="34" charset="0"/>
                <a:ea typeface="Calibri" panose="020F0502020204030204" pitchFamily="34" charset="0"/>
                <a:cs typeface="Times New Roman" panose="02020603050405020304" pitchFamily="18" charset="0"/>
              </a:rPr>
              <a:t> Enzo </a:t>
            </a:r>
            <a:r>
              <a:rPr lang="fr-FR" sz="2600" dirty="0" err="1">
                <a:latin typeface="Segoe UI" panose="020B0502040204020203" pitchFamily="34" charset="0"/>
                <a:ea typeface="Calibri" panose="020F0502020204030204" pitchFamily="34" charset="0"/>
                <a:cs typeface="Times New Roman" panose="02020603050405020304" pitchFamily="18" charset="0"/>
              </a:rPr>
              <a:t>voorstelde</a:t>
            </a:r>
            <a:r>
              <a:rPr lang="fr-FR" sz="2600" dirty="0">
                <a:latin typeface="Segoe UI" panose="020B0502040204020203" pitchFamily="34" charset="0"/>
                <a:ea typeface="Calibri" panose="020F0502020204030204" pitchFamily="34" charset="0"/>
                <a:cs typeface="Times New Roman" panose="02020603050405020304" pitchFamily="18" charset="0"/>
              </a:rPr>
              <a:t> om </a:t>
            </a:r>
            <a:r>
              <a:rPr lang="fr-FR" sz="2600" dirty="0" err="1">
                <a:latin typeface="Segoe UI" panose="020B0502040204020203" pitchFamily="34" charset="0"/>
                <a:ea typeface="Calibri" panose="020F0502020204030204" pitchFamily="34" charset="0"/>
                <a:cs typeface="Times New Roman" panose="02020603050405020304" pitchFamily="18" charset="0"/>
              </a:rPr>
              <a:t>zijn</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auto’s</a:t>
            </a:r>
            <a:r>
              <a:rPr lang="fr-FR" sz="2600" dirty="0">
                <a:latin typeface="Segoe UI" panose="020B0502040204020203" pitchFamily="34" charset="0"/>
                <a:ea typeface="Calibri" panose="020F0502020204030204" pitchFamily="34" charset="0"/>
                <a:cs typeface="Times New Roman" panose="02020603050405020304" pitchFamily="18" charset="0"/>
              </a:rPr>
              <a:t> te merken met </a:t>
            </a:r>
            <a:r>
              <a:rPr lang="fr-FR" sz="2600" dirty="0" err="1">
                <a:latin typeface="Segoe UI" panose="020B0502040204020203" pitchFamily="34" charset="0"/>
                <a:ea typeface="Calibri" panose="020F0502020204030204" pitchFamily="34" charset="0"/>
                <a:cs typeface="Times New Roman" panose="02020603050405020304" pitchFamily="18" charset="0"/>
              </a:rPr>
              <a:t>een</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steigerende</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paard</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voor</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geluk</a:t>
            </a:r>
            <a:r>
              <a:rPr lang="fr-FR" sz="2600" dirty="0">
                <a:latin typeface="Segoe UI" panose="020B0502040204020203" pitchFamily="34" charset="0"/>
                <a:ea typeface="Calibri" panose="020F0502020204030204" pitchFamily="34" charset="0"/>
                <a:cs typeface="Times New Roman" panose="02020603050405020304" pitchFamily="18" charset="0"/>
              </a:rPr>
              <a:t>.</a:t>
            </a:r>
            <a:endParaRPr lang="nl-NL" sz="2500" dirty="0">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4" name="Picture 3" descr="Ferrari logo Italian super sport car 34031210 Vector Art at Vecteezy">
            <a:extLst>
              <a:ext uri="{FF2B5EF4-FFF2-40B4-BE49-F238E27FC236}">
                <a16:creationId xmlns:a16="http://schemas.microsoft.com/office/drawing/2014/main" id="{FDB8917D-706A-9B11-73FA-8C895CC7378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408" b="95612" l="4848" r="95845">
                        <a14:foregroundMark x1="11080" y1="61224" x2="9557" y2="47449"/>
                        <a14:foregroundMark x1="9557" y1="47449" x2="5679" y2="48061"/>
                        <a14:foregroundMark x1="3463" y1="19082" x2="11911" y2="9082"/>
                        <a14:foregroundMark x1="11911" y1="9082" x2="44598" y2="4082"/>
                        <a14:foregroundMark x1="44598" y1="4082" x2="94183" y2="9694"/>
                        <a14:foregroundMark x1="94183" y1="9694" x2="89197" y2="17347"/>
                        <a14:foregroundMark x1="23684" y1="7041" x2="57756" y2="4388"/>
                        <a14:foregroundMark x1="57756" y1="4388" x2="92936" y2="9796"/>
                        <a14:foregroundMark x1="92936" y1="9796" x2="94598" y2="42143"/>
                        <a14:foregroundMark x1="36981" y1="10510" x2="54848" y2="9796"/>
                        <a14:foregroundMark x1="54848" y1="9796" x2="37119" y2="11122"/>
                        <a14:foregroundMark x1="37119" y1="11122" x2="55679" y2="8367"/>
                        <a14:foregroundMark x1="55679" y1="8367" x2="95014" y2="12041"/>
                        <a14:foregroundMark x1="95014" y1="12041" x2="28809" y2="7755"/>
                        <a14:foregroundMark x1="28809" y1="7755" x2="9972" y2="10510"/>
                        <a14:foregroundMark x1="9972" y1="10510" x2="27424" y2="10408"/>
                        <a14:foregroundMark x1="27424" y1="10408" x2="9972" y2="10408"/>
                        <a14:foregroundMark x1="9972" y1="10408" x2="33657" y2="8980"/>
                        <a14:foregroundMark x1="33657" y1="8980" x2="49584" y2="3469"/>
                        <a14:foregroundMark x1="49584" y1="3469" x2="65374" y2="5612"/>
                        <a14:foregroundMark x1="65374" y1="5612" x2="41136" y2="7143"/>
                        <a14:foregroundMark x1="41136" y1="7143" x2="62050" y2="5918"/>
                        <a14:foregroundMark x1="62050" y1="5918" x2="43629" y2="6633"/>
                        <a14:foregroundMark x1="43629" y1="6633" x2="65097" y2="6939"/>
                        <a14:foregroundMark x1="65097" y1="6939" x2="48476" y2="5612"/>
                        <a14:foregroundMark x1="48476" y1="5612" x2="95845" y2="11531"/>
                        <a14:foregroundMark x1="8587" y1="11531" x2="8172" y2="12449"/>
                        <a14:foregroundMark x1="5679" y1="12347" x2="4848" y2="12755"/>
                        <a14:foregroundMark x1="37119" y1="89796" x2="51662" y2="95714"/>
                        <a14:foregroundMark x1="51662" y1="95714" x2="37396" y2="90408"/>
                        <a14:foregroundMark x1="37396" y1="90408" x2="51108" y2="95612"/>
                      </a14:backgroundRemoval>
                    </a14:imgEffect>
                  </a14:imgLayer>
                </a14:imgProps>
              </a:ext>
              <a:ext uri="{28A0092B-C50C-407E-A947-70E740481C1C}">
                <a14:useLocalDpi xmlns:a14="http://schemas.microsoft.com/office/drawing/2010/main" val="0"/>
              </a:ext>
            </a:extLst>
          </a:blip>
          <a:srcRect/>
          <a:stretch>
            <a:fillRect/>
          </a:stretch>
        </p:blipFill>
        <p:spPr bwMode="auto">
          <a:xfrm>
            <a:off x="705273" y="1973775"/>
            <a:ext cx="3019422" cy="409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3309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AA53C-4366-4891-637E-E7AF02B92CBD}"/>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80530895-AF66-3085-4C3D-CF0E981AA680}"/>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B3DD55BE-9874-F088-04C8-C99A4148D91D}"/>
              </a:ext>
            </a:extLst>
          </p:cNvPr>
          <p:cNvSpPr>
            <a:spLocks noGrp="1"/>
          </p:cNvSpPr>
          <p:nvPr>
            <p:ph type="ctrTitle"/>
          </p:nvPr>
        </p:nvSpPr>
        <p:spPr>
          <a:xfrm>
            <a:off x="467690" y="350132"/>
            <a:ext cx="11082448" cy="970757"/>
          </a:xfrm>
        </p:spPr>
        <p:txBody>
          <a:bodyPr>
            <a:normAutofit/>
          </a:bodyPr>
          <a:lstStyle/>
          <a:p>
            <a:pPr algn="l"/>
            <a:r>
              <a:rPr lang="nl-NL" sz="3200" b="1" dirty="0">
                <a:solidFill>
                  <a:srgbClr val="2E8C75"/>
                </a:solidFill>
                <a:latin typeface="Segoe UI"/>
                <a:cs typeface="Calibri Light"/>
              </a:rPr>
              <a:t>9. Welke ongewone wet wordt in Italië nageleefd?</a:t>
            </a:r>
          </a:p>
        </p:txBody>
      </p:sp>
      <p:sp>
        <p:nvSpPr>
          <p:cNvPr id="13" name="Rechthoek 12">
            <a:extLst>
              <a:ext uri="{FF2B5EF4-FFF2-40B4-BE49-F238E27FC236}">
                <a16:creationId xmlns:a16="http://schemas.microsoft.com/office/drawing/2014/main" id="{EBC24F4C-F96D-B035-82ED-75674D12E93D}"/>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57CE1B53-6898-2E39-270C-0DD0577D9FE3}"/>
              </a:ext>
            </a:extLst>
          </p:cNvPr>
          <p:cNvSpPr txBox="1"/>
          <p:nvPr/>
        </p:nvSpPr>
        <p:spPr>
          <a:xfrm>
            <a:off x="1652056" y="2231380"/>
            <a:ext cx="5317813" cy="3970318"/>
          </a:xfrm>
          <a:prstGeom prst="rect">
            <a:avLst/>
          </a:prstGeom>
          <a:noFill/>
        </p:spPr>
        <p:txBody>
          <a:bodyPr wrap="square">
            <a:spAutoFit/>
          </a:bodyPr>
          <a:lstStyle/>
          <a:p>
            <a:pPr marL="514350" indent="-514350">
              <a:buAutoNum type="alphaUcPeriod"/>
            </a:pPr>
            <a:r>
              <a:rPr lang="de-DE" sz="2800" dirty="0">
                <a:latin typeface="Segoe UI" panose="020B0502040204020203" pitchFamily="34" charset="0"/>
                <a:cs typeface="Segoe UI" panose="020B0502040204020203" pitchFamily="34" charset="0"/>
              </a:rPr>
              <a:t>Je mag </a:t>
            </a:r>
            <a:r>
              <a:rPr lang="de-DE" sz="2800" dirty="0" err="1">
                <a:latin typeface="Segoe UI" panose="020B0502040204020203" pitchFamily="34" charset="0"/>
                <a:cs typeface="Segoe UI" panose="020B0502040204020203" pitchFamily="34" charset="0"/>
              </a:rPr>
              <a:t>geen</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goudvis</a:t>
            </a:r>
            <a:r>
              <a:rPr lang="de-DE" sz="2800" dirty="0">
                <a:latin typeface="Segoe UI" panose="020B0502040204020203" pitchFamily="34" charset="0"/>
                <a:cs typeface="Segoe UI" panose="020B0502040204020203" pitchFamily="34" charset="0"/>
              </a:rPr>
              <a:t> in </a:t>
            </a:r>
            <a:r>
              <a:rPr lang="de-DE" sz="2800" dirty="0" err="1">
                <a:latin typeface="Segoe UI" panose="020B0502040204020203" pitchFamily="34" charset="0"/>
                <a:cs typeface="Segoe UI" panose="020B0502040204020203" pitchFamily="34" charset="0"/>
              </a:rPr>
              <a:t>een</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vissenkom</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hebben</a:t>
            </a:r>
            <a:br>
              <a:rPr lang="de-DE" sz="2800" dirty="0">
                <a:latin typeface="Segoe UI" panose="020B0502040204020203" pitchFamily="34" charset="0"/>
                <a:cs typeface="Segoe UI" panose="020B0502040204020203" pitchFamily="34" charset="0"/>
              </a:rPr>
            </a:b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a:latin typeface="Segoe UI" panose="020B0502040204020203" pitchFamily="34" charset="0"/>
                <a:cs typeface="Segoe UI" panose="020B0502040204020203" pitchFamily="34" charset="0"/>
              </a:rPr>
              <a:t>Het </a:t>
            </a:r>
            <a:r>
              <a:rPr lang="de-DE" sz="2800" dirty="0" err="1">
                <a:latin typeface="Segoe UI" panose="020B0502040204020203" pitchFamily="34" charset="0"/>
                <a:cs typeface="Segoe UI" panose="020B0502040204020203" pitchFamily="34" charset="0"/>
              </a:rPr>
              <a:t>is</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illegaal</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om</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pasta</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met</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ketchup</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te</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eten</a:t>
            </a:r>
            <a:br>
              <a:rPr lang="de-DE" sz="2800" dirty="0">
                <a:latin typeface="Segoe UI" panose="020B0502040204020203" pitchFamily="34" charset="0"/>
                <a:cs typeface="Segoe UI" panose="020B0502040204020203" pitchFamily="34" charset="0"/>
              </a:rPr>
            </a:br>
            <a:endParaRPr lang="de-DE" sz="2800" dirty="0">
              <a:latin typeface="Segoe UI" panose="020B0502040204020203" pitchFamily="34" charset="0"/>
              <a:cs typeface="Segoe UI" panose="020B0502040204020203" pitchFamily="34" charset="0"/>
            </a:endParaRPr>
          </a:p>
          <a:p>
            <a:pPr marL="514350" indent="-514350">
              <a:buFontTx/>
              <a:buAutoNum type="alphaUcPeriod"/>
            </a:pPr>
            <a:r>
              <a:rPr lang="de-DE" sz="2800" dirty="0" err="1">
                <a:latin typeface="Segoe UI" panose="020B0502040204020203" pitchFamily="34" charset="0"/>
                <a:cs typeface="Segoe UI" panose="020B0502040204020203" pitchFamily="34" charset="0"/>
              </a:rPr>
              <a:t>Zonnebril</a:t>
            </a:r>
            <a:r>
              <a:rPr lang="de-DE" sz="2800" dirty="0">
                <a:latin typeface="Segoe UI" panose="020B0502040204020203" pitchFamily="34" charset="0"/>
                <a:cs typeface="Segoe UI" panose="020B0502040204020203" pitchFamily="34" charset="0"/>
              </a:rPr>
              <a:t> binnen </a:t>
            </a:r>
            <a:r>
              <a:rPr lang="de-DE" sz="2800" dirty="0" err="1">
                <a:latin typeface="Segoe UI" panose="020B0502040204020203" pitchFamily="34" charset="0"/>
                <a:cs typeface="Segoe UI" panose="020B0502040204020203" pitchFamily="34" charset="0"/>
              </a:rPr>
              <a:t>dragen</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is</a:t>
            </a:r>
            <a:r>
              <a:rPr lang="de-DE" sz="2800" dirty="0">
                <a:latin typeface="Segoe UI" panose="020B0502040204020203" pitchFamily="34" charset="0"/>
                <a:cs typeface="Segoe UI" panose="020B0502040204020203" pitchFamily="34" charset="0"/>
              </a:rPr>
              <a:t> </a:t>
            </a:r>
            <a:r>
              <a:rPr lang="de-DE" sz="2800" dirty="0" err="1">
                <a:latin typeface="Segoe UI" panose="020B0502040204020203" pitchFamily="34" charset="0"/>
                <a:cs typeface="Segoe UI" panose="020B0502040204020203" pitchFamily="34" charset="0"/>
              </a:rPr>
              <a:t>illegaal</a:t>
            </a:r>
            <a:br>
              <a:rPr lang="de-DE" sz="2800" dirty="0">
                <a:latin typeface="Segoe UI" panose="020B0502040204020203" pitchFamily="34" charset="0"/>
                <a:cs typeface="Segoe UI" panose="020B0502040204020203" pitchFamily="34" charset="0"/>
              </a:rPr>
            </a:br>
            <a:endParaRPr lang="de-DE" sz="2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30727487"/>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BB41-A1A7-382F-6BFC-8A218AE393F9}"/>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F8E9D56F-8499-8A9C-3892-A5E009CD5647}"/>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884E6B31-A69C-558C-5575-252F39EDEA3D}"/>
              </a:ext>
            </a:extLst>
          </p:cNvPr>
          <p:cNvSpPr>
            <a:spLocks noGrp="1"/>
          </p:cNvSpPr>
          <p:nvPr>
            <p:ph type="ctrTitle"/>
          </p:nvPr>
        </p:nvSpPr>
        <p:spPr>
          <a:xfrm>
            <a:off x="186440" y="627555"/>
            <a:ext cx="11082448" cy="970757"/>
          </a:xfrm>
        </p:spPr>
        <p:txBody>
          <a:bodyPr>
            <a:normAutofit/>
          </a:bodyPr>
          <a:lstStyle/>
          <a:p>
            <a:pPr algn="l"/>
            <a:r>
              <a:rPr lang="nl-NL" sz="3200" b="1" dirty="0">
                <a:solidFill>
                  <a:srgbClr val="2E8C75"/>
                </a:solidFill>
                <a:latin typeface="Segoe UI"/>
                <a:cs typeface="Calibri Light"/>
              </a:rPr>
              <a:t>Welke ongewone wet wordt in Italië nageleefd?</a:t>
            </a:r>
            <a:endParaRPr lang="nl-NL" sz="32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BF6076A5-1825-F705-ACD7-783AF2386360}"/>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B0985D73-E80A-0AA5-88AD-A7A7CB7414C7}"/>
              </a:ext>
            </a:extLst>
          </p:cNvPr>
          <p:cNvSpPr txBox="1"/>
          <p:nvPr/>
        </p:nvSpPr>
        <p:spPr>
          <a:xfrm>
            <a:off x="336430" y="1702469"/>
            <a:ext cx="6595593" cy="5143844"/>
          </a:xfrm>
          <a:prstGeom prst="rect">
            <a:avLst/>
          </a:prstGeom>
          <a:noFill/>
        </p:spPr>
        <p:txBody>
          <a:bodyPr wrap="square" rtlCol="0">
            <a:spAutoFit/>
          </a:bodyPr>
          <a:lstStyle/>
          <a:p>
            <a:pPr marL="228600">
              <a:lnSpc>
                <a:spcPct val="107000"/>
              </a:lnSpc>
              <a:spcAft>
                <a:spcPts val="800"/>
              </a:spcAft>
            </a:pPr>
            <a:endParaRPr lang="fr-FR" sz="2600" dirty="0">
              <a:effectLst/>
              <a:latin typeface="Segoe UI" panose="020B0502040204020203" pitchFamily="34" charset="0"/>
              <a:ea typeface="Calibri" panose="020F0502020204030204" pitchFamily="34" charset="0"/>
              <a:cs typeface="Times New Roman" panose="02020603050405020304" pitchFamily="18" charset="0"/>
            </a:endParaRPr>
          </a:p>
          <a:p>
            <a:pPr>
              <a:buNone/>
            </a:pPr>
            <a:r>
              <a:rPr lang="nl-NL" sz="2600" dirty="0">
                <a:latin typeface="Segoe UI" panose="020B0502040204020203" pitchFamily="34" charset="0"/>
                <a:ea typeface="Calibri" panose="020F0502020204030204" pitchFamily="34" charset="0"/>
                <a:cs typeface="Times New Roman" panose="02020603050405020304" pitchFamily="18" charset="0"/>
              </a:rPr>
              <a:t>Ja, het is antwoord A!</a:t>
            </a:r>
            <a:br>
              <a:rPr lang="fr-FR" sz="2600" dirty="0">
                <a:effectLst/>
                <a:latin typeface="Segoe UI" panose="020B0502040204020203" pitchFamily="34" charset="0"/>
                <a:ea typeface="Calibri" panose="020F0502020204030204" pitchFamily="34" charset="0"/>
                <a:cs typeface="Times New Roman" panose="02020603050405020304" pitchFamily="18" charset="0"/>
              </a:rPr>
            </a:br>
            <a:br>
              <a:rPr lang="fr-FR" sz="2600" dirty="0">
                <a:latin typeface="Segoe UI" panose="020B0502040204020203" pitchFamily="34" charset="0"/>
                <a:ea typeface="Calibri" panose="020F0502020204030204" pitchFamily="34" charset="0"/>
                <a:cs typeface="Times New Roman" panose="02020603050405020304" pitchFamily="18" charset="0"/>
              </a:rPr>
            </a:br>
            <a:r>
              <a:rPr lang="nl-NL" dirty="0"/>
              <a:t>In de Noord-Italiaanse stad Monza mogen goudvissen voortaan niet meer worden gehouden in traditionele viskommen. Het stadsbestuur heeft in 2004 een verbod aangekondigd op het gebruik van deze glazen bakken als huisvesting voor de populaire huisdiertjes.</a:t>
            </a:r>
          </a:p>
          <a:p>
            <a:r>
              <a:rPr lang="nl-NL" dirty="0"/>
              <a:t>Volgens een gemeentelijke functionaris zorgen de ronde kommen voor een vertekend beeld van de werkelijkheid, wat het welzijn van de vissen aantast. Daarnaast heeft het verbod ook een opvoedkundig doel: vooral kinderen moeten leren dat dieren met respect behandeld moeten worden en geen levenloze objecten zijn. De nieuwe maatregel onderstreept het belang van een diervriendelijke omgang met huisdieren.</a:t>
            </a:r>
          </a:p>
          <a:p>
            <a:pPr marL="228600">
              <a:lnSpc>
                <a:spcPct val="107000"/>
              </a:lnSpc>
              <a:spcAft>
                <a:spcPts val="800"/>
              </a:spcAft>
            </a:pPr>
            <a:endParaRPr lang="nl-NL" sz="2600"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12290" name="Picture 2" descr="Vissenkom: de juiste vissen, schoonmaken en veel meer goede info!">
            <a:extLst>
              <a:ext uri="{FF2B5EF4-FFF2-40B4-BE49-F238E27FC236}">
                <a16:creationId xmlns:a16="http://schemas.microsoft.com/office/drawing/2014/main" id="{ACF63FCA-5B96-4360-F55A-E1E3CE0BCF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126" y="2111567"/>
            <a:ext cx="3861163" cy="4054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927209"/>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240612"/>
            <a:ext cx="11082448" cy="1372528"/>
          </a:xfrm>
        </p:spPr>
        <p:txBody>
          <a:bodyPr>
            <a:normAutofit fontScale="90000"/>
          </a:bodyPr>
          <a:lstStyle/>
          <a:p>
            <a:pPr algn="l"/>
            <a:r>
              <a:rPr lang="fr-FR" sz="4000" b="1" dirty="0">
                <a:solidFill>
                  <a:srgbClr val="2E8C75"/>
                </a:solidFill>
                <a:latin typeface="Segoe UI"/>
                <a:cs typeface="Calibri Light"/>
              </a:rPr>
              <a:t>1. Het </a:t>
            </a:r>
            <a:r>
              <a:rPr lang="fr-FR" sz="4000" b="1" dirty="0" err="1">
                <a:solidFill>
                  <a:srgbClr val="2E8C75"/>
                </a:solidFill>
                <a:latin typeface="Segoe UI"/>
                <a:cs typeface="Calibri Light"/>
              </a:rPr>
              <a:t>Comomeer</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is</a:t>
            </a:r>
            <a:r>
              <a:rPr lang="fr-FR" sz="4000" b="1" dirty="0">
                <a:solidFill>
                  <a:srgbClr val="2E8C75"/>
                </a:solidFill>
                <a:latin typeface="Segoe UI"/>
                <a:cs typeface="Calibri Light"/>
              </a:rPr>
              <a:t> het </a:t>
            </a:r>
            <a:r>
              <a:rPr lang="fr-FR" sz="4000" b="1" dirty="0" err="1">
                <a:solidFill>
                  <a:srgbClr val="2E8C75"/>
                </a:solidFill>
                <a:latin typeface="Segoe UI"/>
                <a:cs typeface="Calibri Light"/>
              </a:rPr>
              <a:t>diepste</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meer</a:t>
            </a:r>
            <a:r>
              <a:rPr lang="fr-FR" sz="4000" b="1" dirty="0">
                <a:solidFill>
                  <a:srgbClr val="2E8C75"/>
                </a:solidFill>
                <a:latin typeface="Segoe UI"/>
                <a:cs typeface="Calibri Light"/>
              </a:rPr>
              <a:t> van </a:t>
            </a:r>
            <a:r>
              <a:rPr lang="fr-FR" sz="4000" b="1" dirty="0" err="1">
                <a:solidFill>
                  <a:srgbClr val="2E8C75"/>
                </a:solidFill>
                <a:latin typeface="Segoe UI"/>
                <a:cs typeface="Calibri Light"/>
              </a:rPr>
              <a:t>Italië</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hoe</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diep</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is</a:t>
            </a:r>
            <a:r>
              <a:rPr lang="fr-FR" sz="4000" b="1" dirty="0">
                <a:solidFill>
                  <a:srgbClr val="2E8C75"/>
                </a:solidFill>
                <a:latin typeface="Segoe UI"/>
                <a:cs typeface="Calibri Light"/>
              </a:rPr>
              <a:t> het </a:t>
            </a:r>
            <a:r>
              <a:rPr lang="fr-FR" sz="4000" b="1" dirty="0" err="1">
                <a:solidFill>
                  <a:srgbClr val="2E8C75"/>
                </a:solidFill>
                <a:latin typeface="Segoe UI"/>
                <a:cs typeface="Calibri Light"/>
              </a:rPr>
              <a:t>diepste</a:t>
            </a:r>
            <a:r>
              <a:rPr lang="fr-FR" sz="4000" b="1" dirty="0">
                <a:solidFill>
                  <a:srgbClr val="2E8C75"/>
                </a:solidFill>
                <a:latin typeface="Segoe UI"/>
                <a:cs typeface="Calibri Light"/>
              </a:rPr>
              <a:t> punt van dit </a:t>
            </a:r>
            <a:r>
              <a:rPr lang="fr-FR" sz="4000" b="1" dirty="0" err="1">
                <a:solidFill>
                  <a:srgbClr val="2E8C75"/>
                </a:solidFill>
                <a:latin typeface="Segoe UI"/>
                <a:cs typeface="Calibri Light"/>
              </a:rPr>
              <a:t>meer</a:t>
            </a:r>
            <a:r>
              <a:rPr lang="fr-FR" sz="4000" b="1" dirty="0">
                <a:solidFill>
                  <a:srgbClr val="2E8C75"/>
                </a:solidFill>
                <a:latin typeface="Segoe UI"/>
                <a:cs typeface="Calibri Light"/>
              </a:rPr>
              <a:t>?</a:t>
            </a:r>
            <a:endParaRPr lang="fr-FR"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907A8FFB-7343-C4AF-9D0C-9E9FBE674E7A}"/>
              </a:ext>
            </a:extLst>
          </p:cNvPr>
          <p:cNvSpPr txBox="1"/>
          <p:nvPr/>
        </p:nvSpPr>
        <p:spPr>
          <a:xfrm>
            <a:off x="1708031" y="2482827"/>
            <a:ext cx="1794294" cy="584775"/>
          </a:xfrm>
          <a:prstGeom prst="rect">
            <a:avLst/>
          </a:prstGeom>
          <a:noFill/>
        </p:spPr>
        <p:txBody>
          <a:bodyPr wrap="square" rtlCol="0">
            <a:spAutoFit/>
          </a:bodyPr>
          <a:lstStyle/>
          <a:p>
            <a:r>
              <a:rPr lang="fr-BE" sz="3200" dirty="0">
                <a:latin typeface="Segoe UI" panose="020B0502040204020203" pitchFamily="34" charset="0"/>
                <a:cs typeface="Segoe UI" panose="020B0502040204020203" pitchFamily="34" charset="0"/>
              </a:rPr>
              <a:t>A. 400m</a:t>
            </a:r>
            <a:endParaRPr lang="fr-FR" sz="3200" dirty="0">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74EA3F0D-5B8E-FFCB-9EAB-559FCA869714}"/>
              </a:ext>
            </a:extLst>
          </p:cNvPr>
          <p:cNvSpPr txBox="1"/>
          <p:nvPr/>
        </p:nvSpPr>
        <p:spPr>
          <a:xfrm>
            <a:off x="1708031" y="3485825"/>
            <a:ext cx="1794294" cy="584775"/>
          </a:xfrm>
          <a:prstGeom prst="rect">
            <a:avLst/>
          </a:prstGeom>
          <a:noFill/>
        </p:spPr>
        <p:txBody>
          <a:bodyPr wrap="square" rtlCol="0">
            <a:spAutoFit/>
          </a:bodyPr>
          <a:lstStyle/>
          <a:p>
            <a:r>
              <a:rPr lang="fr-BE" sz="3200" dirty="0">
                <a:latin typeface="Segoe UI" panose="020B0502040204020203" pitchFamily="34" charset="0"/>
                <a:cs typeface="Segoe UI" panose="020B0502040204020203" pitchFamily="34" charset="0"/>
              </a:rPr>
              <a:t>B. 425m</a:t>
            </a:r>
            <a:endParaRPr lang="fr-FR" sz="3200" dirty="0">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2D0B1A44-8104-09DC-75D0-4AA288D80F37}"/>
              </a:ext>
            </a:extLst>
          </p:cNvPr>
          <p:cNvSpPr txBox="1"/>
          <p:nvPr/>
        </p:nvSpPr>
        <p:spPr>
          <a:xfrm>
            <a:off x="1708031" y="4488823"/>
            <a:ext cx="1794294" cy="584775"/>
          </a:xfrm>
          <a:prstGeom prst="rect">
            <a:avLst/>
          </a:prstGeom>
          <a:noFill/>
        </p:spPr>
        <p:txBody>
          <a:bodyPr wrap="square" rtlCol="0">
            <a:spAutoFit/>
          </a:bodyPr>
          <a:lstStyle/>
          <a:p>
            <a:r>
              <a:rPr lang="fr-BE" sz="3200" dirty="0">
                <a:latin typeface="Segoe UI" panose="020B0502040204020203" pitchFamily="34" charset="0"/>
                <a:cs typeface="Segoe UI" panose="020B0502040204020203" pitchFamily="34" charset="0"/>
              </a:rPr>
              <a:t>C. 450m</a:t>
            </a:r>
            <a:endParaRPr lang="fr-FR" sz="3200" dirty="0">
              <a:latin typeface="Segoe UI" panose="020B0502040204020203" pitchFamily="34" charset="0"/>
              <a:cs typeface="Segoe UI" panose="020B0502040204020203" pitchFamily="34" charset="0"/>
            </a:endParaRPr>
          </a:p>
        </p:txBody>
      </p:sp>
      <p:pic>
        <p:nvPicPr>
          <p:cNvPr id="6" name="Afbeelding 5" descr="Afbeelding met buitenshuis, water, wolk, berg&#10;&#10;Door AI gegenereerde inhoud is mogelijk onjuist.">
            <a:extLst>
              <a:ext uri="{FF2B5EF4-FFF2-40B4-BE49-F238E27FC236}">
                <a16:creationId xmlns:a16="http://schemas.microsoft.com/office/drawing/2014/main" id="{20B2225B-E196-A00A-D79F-32095896D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419" y="1836358"/>
            <a:ext cx="6689184" cy="4468483"/>
          </a:xfrm>
          <a:prstGeom prst="rect">
            <a:avLst/>
          </a:prstGeom>
        </p:spPr>
      </p:pic>
    </p:spTree>
    <p:extLst>
      <p:ext uri="{BB962C8B-B14F-4D97-AF65-F5344CB8AC3E}">
        <p14:creationId xmlns:p14="http://schemas.microsoft.com/office/powerpoint/2010/main" val="180150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4361D-59D9-E468-55DF-BD2914B5AD0A}"/>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82B99FDB-1B6B-3BBB-290A-1EBD2E166118}"/>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D3093EA0-4FE4-FF59-0B2B-85F55CBEB5FE}"/>
              </a:ext>
            </a:extLst>
          </p:cNvPr>
          <p:cNvSpPr>
            <a:spLocks noGrp="1"/>
          </p:cNvSpPr>
          <p:nvPr>
            <p:ph type="ctrTitle"/>
          </p:nvPr>
        </p:nvSpPr>
        <p:spPr>
          <a:xfrm>
            <a:off x="762940" y="781983"/>
            <a:ext cx="11082448" cy="970757"/>
          </a:xfrm>
        </p:spPr>
        <p:txBody>
          <a:bodyPr>
            <a:normAutofit/>
          </a:bodyPr>
          <a:lstStyle/>
          <a:p>
            <a:pPr algn="l"/>
            <a:r>
              <a:rPr lang="de-DE" sz="3200" b="1" dirty="0">
                <a:solidFill>
                  <a:srgbClr val="2E8C75"/>
                </a:solidFill>
                <a:latin typeface="Segoe UI"/>
                <a:cs typeface="Calibri Light"/>
              </a:rPr>
              <a:t>10. In </a:t>
            </a:r>
            <a:r>
              <a:rPr lang="de-DE" sz="3200" b="1" dirty="0" err="1">
                <a:solidFill>
                  <a:srgbClr val="2E8C75"/>
                </a:solidFill>
                <a:latin typeface="Segoe UI"/>
                <a:cs typeface="Calibri Light"/>
              </a:rPr>
              <a:t>Italië</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drink</a:t>
            </a:r>
            <a:r>
              <a:rPr lang="de-DE" sz="3200" b="1" dirty="0">
                <a:solidFill>
                  <a:srgbClr val="2E8C75"/>
                </a:solidFill>
                <a:latin typeface="Segoe UI"/>
                <a:cs typeface="Calibri Light"/>
              </a:rPr>
              <a:t> je </a:t>
            </a:r>
            <a:r>
              <a:rPr lang="de-DE" sz="3200" b="1" dirty="0" err="1">
                <a:solidFill>
                  <a:srgbClr val="2E8C75"/>
                </a:solidFill>
                <a:latin typeface="Segoe UI"/>
                <a:cs typeface="Calibri Light"/>
              </a:rPr>
              <a:t>cappuccino</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alleen</a:t>
            </a:r>
            <a:r>
              <a:rPr lang="de-DE" sz="3200" b="1" dirty="0">
                <a:solidFill>
                  <a:srgbClr val="2E8C75"/>
                </a:solidFill>
                <a:latin typeface="Segoe UI"/>
                <a:cs typeface="Calibri Light"/>
              </a:rPr>
              <a:t> in de .…</a:t>
            </a:r>
          </a:p>
        </p:txBody>
      </p:sp>
      <p:sp>
        <p:nvSpPr>
          <p:cNvPr id="13" name="Rechthoek 12">
            <a:extLst>
              <a:ext uri="{FF2B5EF4-FFF2-40B4-BE49-F238E27FC236}">
                <a16:creationId xmlns:a16="http://schemas.microsoft.com/office/drawing/2014/main" id="{8F3EC9AC-5DD1-C48A-8B0D-1750DC17B9F5}"/>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A8724C9B-43F7-354A-E574-F644413DB05C}"/>
              </a:ext>
            </a:extLst>
          </p:cNvPr>
          <p:cNvSpPr txBox="1"/>
          <p:nvPr/>
        </p:nvSpPr>
        <p:spPr>
          <a:xfrm>
            <a:off x="7127557" y="2620801"/>
            <a:ext cx="3248343" cy="2246769"/>
          </a:xfrm>
          <a:prstGeom prst="rect">
            <a:avLst/>
          </a:prstGeom>
          <a:noFill/>
        </p:spPr>
        <p:txBody>
          <a:bodyPr wrap="square">
            <a:spAutoFit/>
          </a:bodyPr>
          <a:lstStyle/>
          <a:p>
            <a:pPr marL="514350" indent="-514350">
              <a:buAutoNum type="alphaUcPeriod"/>
            </a:pPr>
            <a:r>
              <a:rPr lang="de-DE" sz="2800" dirty="0" err="1">
                <a:latin typeface="Segoe UI" panose="020B0502040204020203" pitchFamily="34" charset="0"/>
                <a:cs typeface="Segoe UI" panose="020B0502040204020203" pitchFamily="34" charset="0"/>
              </a:rPr>
              <a:t>Ochtend</a:t>
            </a:r>
            <a:endParaRPr lang="de-DE" sz="2800" dirty="0">
              <a:latin typeface="Segoe UI" panose="020B0502040204020203" pitchFamily="34" charset="0"/>
              <a:cs typeface="Segoe UI" panose="020B0502040204020203" pitchFamily="34" charset="0"/>
            </a:endParaRP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err="1">
                <a:latin typeface="Segoe UI" panose="020B0502040204020203" pitchFamily="34" charset="0"/>
                <a:cs typeface="Segoe UI" panose="020B0502040204020203" pitchFamily="34" charset="0"/>
              </a:rPr>
              <a:t>Middag</a:t>
            </a:r>
            <a:endParaRPr lang="de-DE" sz="2800" dirty="0">
              <a:latin typeface="Segoe UI" panose="020B0502040204020203" pitchFamily="34" charset="0"/>
              <a:cs typeface="Segoe UI" panose="020B0502040204020203" pitchFamily="34" charset="0"/>
            </a:endParaRP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err="1">
                <a:latin typeface="Segoe UI" panose="020B0502040204020203" pitchFamily="34" charset="0"/>
                <a:cs typeface="Segoe UI" panose="020B0502040204020203" pitchFamily="34" charset="0"/>
              </a:rPr>
              <a:t>Avond</a:t>
            </a:r>
            <a:r>
              <a:rPr lang="de-DE" sz="2800" dirty="0">
                <a:latin typeface="Segoe UI" panose="020B0502040204020203" pitchFamily="34" charset="0"/>
                <a:cs typeface="Segoe UI" panose="020B0502040204020203" pitchFamily="34" charset="0"/>
              </a:rPr>
              <a:t> </a:t>
            </a:r>
          </a:p>
        </p:txBody>
      </p:sp>
      <p:pic>
        <p:nvPicPr>
          <p:cNvPr id="13314" name="Picture 2" descr="3 surprising cappucino recipes you have to taste | Nespresso">
            <a:extLst>
              <a:ext uri="{FF2B5EF4-FFF2-40B4-BE49-F238E27FC236}">
                <a16:creationId xmlns:a16="http://schemas.microsoft.com/office/drawing/2014/main" id="{0D954C08-B8C9-C735-7568-1D22528D1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8" y="1931423"/>
            <a:ext cx="6215698" cy="431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1941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583B-DA71-08E6-A109-3B8DD031520F}"/>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6D35E718-F63C-24BE-6877-7566B5E67B86}"/>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E357FF9D-2330-211E-E046-A888AADC44E0}"/>
              </a:ext>
            </a:extLst>
          </p:cNvPr>
          <p:cNvSpPr>
            <a:spLocks noGrp="1"/>
          </p:cNvSpPr>
          <p:nvPr>
            <p:ph type="ctrTitle"/>
          </p:nvPr>
        </p:nvSpPr>
        <p:spPr>
          <a:xfrm>
            <a:off x="496388" y="399337"/>
            <a:ext cx="11082448" cy="970757"/>
          </a:xfrm>
        </p:spPr>
        <p:txBody>
          <a:bodyPr>
            <a:normAutofit/>
          </a:bodyPr>
          <a:lstStyle/>
          <a:p>
            <a:pPr algn="l"/>
            <a:r>
              <a:rPr lang="de-DE" sz="3200" b="1" dirty="0">
                <a:solidFill>
                  <a:srgbClr val="2E8C75"/>
                </a:solidFill>
                <a:latin typeface="Segoe UI"/>
                <a:cs typeface="Calibri Light"/>
              </a:rPr>
              <a:t>In </a:t>
            </a:r>
            <a:r>
              <a:rPr lang="de-DE" sz="3200" b="1" dirty="0" err="1">
                <a:solidFill>
                  <a:srgbClr val="2E8C75"/>
                </a:solidFill>
                <a:latin typeface="Segoe UI"/>
                <a:cs typeface="Calibri Light"/>
              </a:rPr>
              <a:t>Italië</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drink</a:t>
            </a:r>
            <a:r>
              <a:rPr lang="de-DE" sz="3200" b="1" dirty="0">
                <a:solidFill>
                  <a:srgbClr val="2E8C75"/>
                </a:solidFill>
                <a:latin typeface="Segoe UI"/>
                <a:cs typeface="Calibri Light"/>
              </a:rPr>
              <a:t> je </a:t>
            </a:r>
            <a:r>
              <a:rPr lang="de-DE" sz="3200" b="1" dirty="0" err="1">
                <a:solidFill>
                  <a:srgbClr val="2E8C75"/>
                </a:solidFill>
                <a:latin typeface="Segoe UI"/>
                <a:cs typeface="Calibri Light"/>
              </a:rPr>
              <a:t>cappuccino</a:t>
            </a:r>
            <a:r>
              <a:rPr lang="de-DE" sz="3200" b="1" dirty="0">
                <a:solidFill>
                  <a:srgbClr val="2E8C75"/>
                </a:solidFill>
                <a:latin typeface="Segoe UI"/>
                <a:cs typeface="Calibri Light"/>
              </a:rPr>
              <a:t> </a:t>
            </a:r>
            <a:r>
              <a:rPr lang="de-DE" sz="3200" b="1" dirty="0" err="1">
                <a:solidFill>
                  <a:srgbClr val="2E8C75"/>
                </a:solidFill>
                <a:latin typeface="Segoe UI"/>
                <a:cs typeface="Calibri Light"/>
              </a:rPr>
              <a:t>alleen</a:t>
            </a:r>
            <a:r>
              <a:rPr lang="de-DE" sz="3200" b="1" dirty="0">
                <a:solidFill>
                  <a:srgbClr val="2E8C75"/>
                </a:solidFill>
                <a:latin typeface="Segoe UI"/>
                <a:cs typeface="Calibri Light"/>
              </a:rPr>
              <a:t> in de .…</a:t>
            </a:r>
            <a:endParaRPr lang="de-DE" sz="32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FE712C16-B25E-2073-A734-DC15AE4A97C0}"/>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16D1C2AF-9F91-82BC-FC18-04375B018C77}"/>
              </a:ext>
            </a:extLst>
          </p:cNvPr>
          <p:cNvSpPr txBox="1"/>
          <p:nvPr/>
        </p:nvSpPr>
        <p:spPr>
          <a:xfrm>
            <a:off x="6740435" y="1417602"/>
            <a:ext cx="5212874" cy="3761094"/>
          </a:xfrm>
          <a:prstGeom prst="rect">
            <a:avLst/>
          </a:prstGeom>
          <a:noFill/>
        </p:spPr>
        <p:txBody>
          <a:bodyPr wrap="square" rtlCol="0">
            <a:spAutoFit/>
          </a:bodyPr>
          <a:lstStyle/>
          <a:p>
            <a:pPr marL="228600">
              <a:lnSpc>
                <a:spcPct val="107000"/>
              </a:lnSpc>
              <a:spcAft>
                <a:spcPts val="800"/>
              </a:spcAft>
            </a:pPr>
            <a:endParaRPr lang="fr-FR" sz="2600" dirty="0">
              <a:effectLst/>
              <a:latin typeface="Segoe UI" panose="020B0502040204020203"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2600" dirty="0" err="1">
                <a:effectLst/>
                <a:latin typeface="Segoe UI" panose="020B0502040204020203" pitchFamily="34" charset="0"/>
                <a:ea typeface="Calibri" panose="020F0502020204030204" pitchFamily="34" charset="0"/>
                <a:cs typeface="Times New Roman" panose="02020603050405020304" pitchFamily="18" charset="0"/>
              </a:rPr>
              <a:t>Absoluut</a:t>
            </a:r>
            <a:r>
              <a:rPr lang="fr-FR" sz="2600" dirty="0">
                <a:effectLst/>
                <a:latin typeface="Segoe UI" panose="020B0502040204020203" pitchFamily="34" charset="0"/>
                <a:ea typeface="Calibri" panose="020F0502020204030204" pitchFamily="34" charset="0"/>
                <a:cs typeface="Times New Roman" panose="02020603050405020304" pitchFamily="18" charset="0"/>
              </a:rPr>
              <a:t>, </a:t>
            </a:r>
            <a:r>
              <a:rPr lang="fr-FR" sz="2600" b="1" dirty="0" err="1">
                <a:effectLst/>
                <a:latin typeface="Segoe UI" panose="020B0502040204020203" pitchFamily="34" charset="0"/>
                <a:ea typeface="Calibri" panose="020F0502020204030204" pitchFamily="34" charset="0"/>
                <a:cs typeface="Times New Roman" panose="02020603050405020304" pitchFamily="18" charset="0"/>
              </a:rPr>
              <a:t>antwoord</a:t>
            </a:r>
            <a:r>
              <a:rPr lang="fr-FR" sz="2600" b="1" dirty="0">
                <a:effectLst/>
                <a:latin typeface="Segoe UI" panose="020B0502040204020203" pitchFamily="34" charset="0"/>
                <a:ea typeface="Calibri" panose="020F0502020204030204" pitchFamily="34" charset="0"/>
                <a:cs typeface="Times New Roman" panose="02020603050405020304" pitchFamily="18" charset="0"/>
              </a:rPr>
              <a:t> A</a:t>
            </a:r>
            <a:r>
              <a:rPr lang="fr-FR" sz="2600" dirty="0">
                <a:effectLst/>
                <a:latin typeface="Segoe UI" panose="020B0502040204020203" pitchFamily="34" charset="0"/>
                <a:ea typeface="Calibri" panose="020F0502020204030204" pitchFamily="34" charset="0"/>
                <a:cs typeface="Times New Roman" panose="02020603050405020304" pitchFamily="18" charset="0"/>
              </a:rPr>
              <a:t>!</a:t>
            </a:r>
            <a:br>
              <a:rPr lang="fr-FR" sz="2600" dirty="0">
                <a:effectLst/>
                <a:latin typeface="Segoe UI" panose="020B0502040204020203" pitchFamily="34" charset="0"/>
                <a:ea typeface="Calibri" panose="020F0502020204030204" pitchFamily="34" charset="0"/>
                <a:cs typeface="Times New Roman" panose="02020603050405020304" pitchFamily="18" charset="0"/>
              </a:rPr>
            </a:br>
            <a:br>
              <a:rPr lang="fr-FR" sz="2600" dirty="0">
                <a:latin typeface="Segoe UI" panose="020B0502040204020203" pitchFamily="34" charset="0"/>
                <a:ea typeface="Calibri" panose="020F0502020204030204" pitchFamily="34" charset="0"/>
                <a:cs typeface="Times New Roman" panose="02020603050405020304" pitchFamily="18" charset="0"/>
              </a:rPr>
            </a:br>
            <a:r>
              <a:rPr lang="nl-NL" sz="2800" dirty="0"/>
              <a:t>Na 11:00 uur cappuccino bestellen? Grote kans dat je een paar vreemde blikken krijgt. Italianen drinken 's middags liever een espresso.</a:t>
            </a:r>
            <a:endParaRPr lang="nl-NL" sz="2600"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3" name="Picture 2" descr="3 surprising cappucino recipes you have to taste | Nespresso">
            <a:extLst>
              <a:ext uri="{FF2B5EF4-FFF2-40B4-BE49-F238E27FC236}">
                <a16:creationId xmlns:a16="http://schemas.microsoft.com/office/drawing/2014/main" id="{C7B2E143-6114-6F65-9921-41DFB488E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88" y="1931423"/>
            <a:ext cx="6215698" cy="431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74194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2" name="Group 11">
            <a:extLst>
              <a:ext uri="{FF2B5EF4-FFF2-40B4-BE49-F238E27FC236}">
                <a16:creationId xmlns:a16="http://schemas.microsoft.com/office/drawing/2014/main" id="{9DE3B25C-1E83-78EE-E286-8F5603CACD62}"/>
              </a:ext>
            </a:extLst>
          </p:cNvPr>
          <p:cNvGrpSpPr/>
          <p:nvPr/>
        </p:nvGrpSpPr>
        <p:grpSpPr>
          <a:xfrm>
            <a:off x="1305835" y="1003632"/>
            <a:ext cx="9085006" cy="1960256"/>
            <a:chOff x="1305835" y="1003632"/>
            <a:chExt cx="9085006" cy="1960256"/>
          </a:xfrm>
        </p:grpSpPr>
        <p:pic>
          <p:nvPicPr>
            <p:cNvPr id="9" name="Picture 8" descr="Icon&#10;&#10;Description automatically generated">
              <a:extLst>
                <a:ext uri="{FF2B5EF4-FFF2-40B4-BE49-F238E27FC236}">
                  <a16:creationId xmlns:a16="http://schemas.microsoft.com/office/drawing/2014/main" id="{F77FAA89-8423-AE2C-1E70-1C3888F0B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318" y="1260296"/>
              <a:ext cx="866523" cy="1261831"/>
            </a:xfrm>
            <a:prstGeom prst="rect">
              <a:avLst/>
            </a:prstGeom>
          </p:spPr>
        </p:pic>
        <p:sp>
          <p:nvSpPr>
            <p:cNvPr id="14" name="Titel 1">
              <a:extLst>
                <a:ext uri="{FF2B5EF4-FFF2-40B4-BE49-F238E27FC236}">
                  <a16:creationId xmlns:a16="http://schemas.microsoft.com/office/drawing/2014/main" id="{107AB0D7-4BAD-BA2D-3BE0-AB3BFB085AE7}"/>
                </a:ext>
              </a:extLst>
            </p:cNvPr>
            <p:cNvSpPr txBox="1">
              <a:spLocks/>
            </p:cNvSpPr>
            <p:nvPr/>
          </p:nvSpPr>
          <p:spPr>
            <a:xfrm>
              <a:off x="1305835" y="1003632"/>
              <a:ext cx="9085006" cy="196025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400" b="1" dirty="0">
                  <a:solidFill>
                    <a:srgbClr val="2E8C75"/>
                  </a:solidFill>
                  <a:latin typeface="Segoe UI"/>
                  <a:cs typeface="Segoe UI"/>
                </a:rPr>
                <a:t>Leuk dat </a:t>
              </a:r>
              <a:r>
                <a:rPr lang="de-DE" sz="3400" b="1" dirty="0" err="1">
                  <a:solidFill>
                    <a:srgbClr val="2E8C75"/>
                  </a:solidFill>
                  <a:latin typeface="Segoe UI"/>
                  <a:cs typeface="Segoe UI"/>
                </a:rPr>
                <a:t>jullie</a:t>
              </a:r>
              <a:r>
                <a:rPr lang="de-DE" sz="3400" b="1" dirty="0">
                  <a:solidFill>
                    <a:srgbClr val="2E8C75"/>
                  </a:solidFill>
                  <a:latin typeface="Segoe UI"/>
                  <a:cs typeface="Segoe UI"/>
                </a:rPr>
                <a:t> </a:t>
              </a:r>
              <a:r>
                <a:rPr lang="de-DE" sz="3400" b="1" dirty="0" err="1">
                  <a:solidFill>
                    <a:srgbClr val="2E8C75"/>
                  </a:solidFill>
                  <a:latin typeface="Segoe UI"/>
                  <a:cs typeface="Segoe UI"/>
                </a:rPr>
                <a:t>aan</a:t>
              </a:r>
              <a:r>
                <a:rPr lang="de-DE" sz="3400" b="1" dirty="0">
                  <a:solidFill>
                    <a:srgbClr val="2E8C75"/>
                  </a:solidFill>
                  <a:latin typeface="Segoe UI"/>
                  <a:cs typeface="Segoe UI"/>
                </a:rPr>
                <a:t> de </a:t>
              </a:r>
              <a:r>
                <a:rPr lang="de-DE" sz="3400" b="1" dirty="0" err="1">
                  <a:solidFill>
                    <a:srgbClr val="2E8C75"/>
                  </a:solidFill>
                  <a:latin typeface="Segoe UI"/>
                  <a:cs typeface="Segoe UI"/>
                </a:rPr>
                <a:t>quiz</a:t>
              </a:r>
              <a:r>
                <a:rPr lang="de-DE" sz="3400" b="1" dirty="0">
                  <a:solidFill>
                    <a:srgbClr val="2E8C75"/>
                  </a:solidFill>
                  <a:latin typeface="Segoe UI"/>
                  <a:cs typeface="Segoe UI"/>
                </a:rPr>
                <a:t> </a:t>
              </a:r>
              <a:r>
                <a:rPr lang="de-DE" sz="3400" b="1" dirty="0" err="1">
                  <a:solidFill>
                    <a:srgbClr val="2E8C75"/>
                  </a:solidFill>
                  <a:latin typeface="Segoe UI"/>
                  <a:cs typeface="Segoe UI"/>
                </a:rPr>
                <a:t>hebben</a:t>
              </a:r>
              <a:r>
                <a:rPr lang="de-DE" sz="3400" b="1" dirty="0">
                  <a:solidFill>
                    <a:srgbClr val="2E8C75"/>
                  </a:solidFill>
                  <a:latin typeface="Segoe UI"/>
                  <a:cs typeface="Segoe UI"/>
                </a:rPr>
                <a:t> </a:t>
              </a:r>
              <a:r>
                <a:rPr lang="de-DE" sz="3400" b="1" dirty="0" err="1">
                  <a:solidFill>
                    <a:srgbClr val="2E8C75"/>
                  </a:solidFill>
                  <a:latin typeface="Segoe UI"/>
                  <a:cs typeface="Segoe UI"/>
                </a:rPr>
                <a:t>deelgenomen</a:t>
              </a:r>
              <a:r>
                <a:rPr lang="de-DE" sz="3400" b="1" dirty="0">
                  <a:solidFill>
                    <a:srgbClr val="2E8C75"/>
                  </a:solidFill>
                  <a:latin typeface="Segoe UI"/>
                  <a:cs typeface="Segoe UI"/>
                </a:rPr>
                <a:t>!</a:t>
              </a:r>
            </a:p>
          </p:txBody>
        </p:sp>
      </p:grpSp>
      <p:grpSp>
        <p:nvGrpSpPr>
          <p:cNvPr id="16" name="Group 15">
            <a:extLst>
              <a:ext uri="{FF2B5EF4-FFF2-40B4-BE49-F238E27FC236}">
                <a16:creationId xmlns:a16="http://schemas.microsoft.com/office/drawing/2014/main" id="{25614DA4-A7AA-130B-EB0E-5A2DE752C684}"/>
              </a:ext>
            </a:extLst>
          </p:cNvPr>
          <p:cNvGrpSpPr/>
          <p:nvPr/>
        </p:nvGrpSpPr>
        <p:grpSpPr>
          <a:xfrm>
            <a:off x="848693" y="4109884"/>
            <a:ext cx="10171986" cy="2609643"/>
            <a:chOff x="848693" y="4109884"/>
            <a:chExt cx="10171986" cy="2609643"/>
          </a:xfrm>
        </p:grpSpPr>
        <p:pic>
          <p:nvPicPr>
            <p:cNvPr id="7" name="Picture 6" descr="Icon&#10;&#10;Description automatically generated">
              <a:extLst>
                <a:ext uri="{FF2B5EF4-FFF2-40B4-BE49-F238E27FC236}">
                  <a16:creationId xmlns:a16="http://schemas.microsoft.com/office/drawing/2014/main" id="{9332E57A-F7D4-A157-B793-168FB4112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4765" y="4940749"/>
              <a:ext cx="4600517" cy="1778778"/>
            </a:xfrm>
            <a:prstGeom prst="rect">
              <a:avLst/>
            </a:prstGeom>
          </p:spPr>
        </p:pic>
        <p:sp>
          <p:nvSpPr>
            <p:cNvPr id="15" name="Titel 1">
              <a:extLst>
                <a:ext uri="{FF2B5EF4-FFF2-40B4-BE49-F238E27FC236}">
                  <a16:creationId xmlns:a16="http://schemas.microsoft.com/office/drawing/2014/main" id="{E909970B-7B4B-E145-00EA-73B2A6CEB6F5}"/>
                </a:ext>
              </a:extLst>
            </p:cNvPr>
            <p:cNvSpPr txBox="1">
              <a:spLocks/>
            </p:cNvSpPr>
            <p:nvPr/>
          </p:nvSpPr>
          <p:spPr>
            <a:xfrm>
              <a:off x="848693" y="4109884"/>
              <a:ext cx="10171986" cy="1047925"/>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3600" dirty="0" err="1">
                  <a:solidFill>
                    <a:schemeClr val="tx1">
                      <a:lumMod val="65000"/>
                      <a:lumOff val="35000"/>
                    </a:schemeClr>
                  </a:solidFill>
                  <a:latin typeface="Segoe UI"/>
                  <a:cs typeface="Segoe UI"/>
                </a:rPr>
                <a:t>Nog</a:t>
              </a:r>
              <a:r>
                <a:rPr lang="de-DE" sz="3600" dirty="0">
                  <a:solidFill>
                    <a:schemeClr val="tx1">
                      <a:lumMod val="65000"/>
                      <a:lumOff val="35000"/>
                    </a:schemeClr>
                  </a:solidFill>
                  <a:latin typeface="Segoe UI"/>
                  <a:cs typeface="Segoe UI"/>
                </a:rPr>
                <a:t> </a:t>
              </a:r>
              <a:r>
                <a:rPr lang="de-DE" sz="3600" dirty="0" err="1">
                  <a:solidFill>
                    <a:schemeClr val="tx1">
                      <a:lumMod val="65000"/>
                      <a:lumOff val="35000"/>
                    </a:schemeClr>
                  </a:solidFill>
                  <a:latin typeface="Segoe UI"/>
                  <a:cs typeface="Segoe UI"/>
                </a:rPr>
                <a:t>heel</a:t>
              </a:r>
              <a:r>
                <a:rPr lang="de-DE" sz="3600" dirty="0">
                  <a:solidFill>
                    <a:schemeClr val="tx1">
                      <a:lumMod val="65000"/>
                      <a:lumOff val="35000"/>
                    </a:schemeClr>
                  </a:solidFill>
                  <a:latin typeface="Segoe UI"/>
                  <a:cs typeface="Segoe UI"/>
                </a:rPr>
                <a:t> </a:t>
              </a:r>
              <a:r>
                <a:rPr lang="de-DE" sz="3600" dirty="0" err="1">
                  <a:solidFill>
                    <a:schemeClr val="tx1">
                      <a:lumMod val="65000"/>
                      <a:lumOff val="35000"/>
                    </a:schemeClr>
                  </a:solidFill>
                  <a:latin typeface="Segoe UI"/>
                  <a:cs typeface="Segoe UI"/>
                </a:rPr>
                <a:t>veel</a:t>
              </a:r>
              <a:r>
                <a:rPr lang="de-DE" sz="3600" dirty="0">
                  <a:solidFill>
                    <a:schemeClr val="tx1">
                      <a:lumMod val="65000"/>
                      <a:lumOff val="35000"/>
                    </a:schemeClr>
                  </a:solidFill>
                  <a:latin typeface="Segoe UI"/>
                  <a:cs typeface="Segoe UI"/>
                </a:rPr>
                <a:t> </a:t>
              </a:r>
              <a:r>
                <a:rPr lang="de-DE" sz="3600" dirty="0" err="1">
                  <a:solidFill>
                    <a:schemeClr val="tx1">
                      <a:lumMod val="65000"/>
                      <a:lumOff val="35000"/>
                    </a:schemeClr>
                  </a:solidFill>
                  <a:latin typeface="Segoe UI"/>
                  <a:cs typeface="Segoe UI"/>
                </a:rPr>
                <a:t>plezier</a:t>
              </a:r>
              <a:r>
                <a:rPr lang="de-DE" sz="3600" dirty="0">
                  <a:solidFill>
                    <a:schemeClr val="tx1">
                      <a:lumMod val="65000"/>
                      <a:lumOff val="35000"/>
                    </a:schemeClr>
                  </a:solidFill>
                  <a:latin typeface="Segoe UI"/>
                  <a:cs typeface="Segoe UI"/>
                </a:rPr>
                <a:t> </a:t>
              </a:r>
              <a:r>
                <a:rPr lang="de-DE" sz="3600" dirty="0" err="1">
                  <a:solidFill>
                    <a:schemeClr val="tx1">
                      <a:lumMod val="65000"/>
                      <a:lumOff val="35000"/>
                    </a:schemeClr>
                  </a:solidFill>
                  <a:latin typeface="Segoe UI"/>
                  <a:cs typeface="Segoe UI"/>
                </a:rPr>
                <a:t>gewenst</a:t>
              </a:r>
              <a:r>
                <a:rPr lang="de-DE" sz="3600" dirty="0">
                  <a:solidFill>
                    <a:schemeClr val="tx1">
                      <a:lumMod val="65000"/>
                      <a:lumOff val="35000"/>
                    </a:schemeClr>
                  </a:solidFill>
                  <a:latin typeface="Segoe UI"/>
                  <a:cs typeface="Segoe UI"/>
                </a:rPr>
                <a:t> </a:t>
              </a:r>
              <a:r>
                <a:rPr lang="de-DE" sz="3600" dirty="0" err="1">
                  <a:solidFill>
                    <a:schemeClr val="tx1">
                      <a:lumMod val="65000"/>
                      <a:lumOff val="35000"/>
                    </a:schemeClr>
                  </a:solidFill>
                  <a:latin typeface="Segoe UI"/>
                  <a:cs typeface="Segoe UI"/>
                </a:rPr>
                <a:t>met</a:t>
              </a:r>
              <a:r>
                <a:rPr lang="de-DE" sz="3600" dirty="0">
                  <a:solidFill>
                    <a:schemeClr val="tx1">
                      <a:lumMod val="65000"/>
                      <a:lumOff val="35000"/>
                    </a:schemeClr>
                  </a:solidFill>
                  <a:latin typeface="Segoe UI"/>
                  <a:cs typeface="Segoe UI"/>
                </a:rPr>
                <a:t> de</a:t>
              </a:r>
            </a:p>
          </p:txBody>
        </p:sp>
      </p:grpSp>
    </p:spTree>
    <p:extLst>
      <p:ext uri="{BB962C8B-B14F-4D97-AF65-F5344CB8AC3E}">
        <p14:creationId xmlns:p14="http://schemas.microsoft.com/office/powerpoint/2010/main" val="2064812993"/>
      </p:ext>
    </p:extLst>
  </p:cSld>
  <p:clrMapOvr>
    <a:masterClrMapping/>
  </p:clrMapOvr>
  <mc:AlternateContent xmlns:mc="http://schemas.openxmlformats.org/markup-compatibility/2006" xmlns:p14="http://schemas.microsoft.com/office/powerpoint/2010/main">
    <mc:Choice Requires="p14">
      <p:transition p14:dur="10" advTm="10000"/>
    </mc:Choice>
    <mc:Fallback xmlns="">
      <p:transition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750"/>
                            </p:stCondLst>
                            <p:childTnLst>
                              <p:par>
                                <p:cTn id="11" presetID="42" presetClass="entr" presetSubtype="0" fill="hold" nodeType="afterEffect">
                                  <p:stCondLst>
                                    <p:cond delay="7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240612"/>
            <a:ext cx="11082448" cy="1372528"/>
          </a:xfrm>
        </p:spPr>
        <p:txBody>
          <a:bodyPr>
            <a:normAutofit/>
          </a:bodyPr>
          <a:lstStyle/>
          <a:p>
            <a:pPr algn="l"/>
            <a:r>
              <a:rPr lang="fr-FR" sz="4000" b="1" dirty="0">
                <a:solidFill>
                  <a:srgbClr val="2E8C75"/>
                </a:solidFill>
                <a:latin typeface="Segoe UI"/>
                <a:cs typeface="Calibri Light"/>
              </a:rPr>
              <a:t>Het </a:t>
            </a:r>
            <a:r>
              <a:rPr lang="fr-FR" sz="4000" b="1" dirty="0" err="1">
                <a:solidFill>
                  <a:srgbClr val="2E8C75"/>
                </a:solidFill>
                <a:latin typeface="Segoe UI"/>
                <a:cs typeface="Calibri Light"/>
              </a:rPr>
              <a:t>Comomeer</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is</a:t>
            </a:r>
            <a:r>
              <a:rPr lang="fr-FR" sz="4000" b="1" dirty="0">
                <a:solidFill>
                  <a:srgbClr val="2E8C75"/>
                </a:solidFill>
                <a:latin typeface="Segoe UI"/>
                <a:cs typeface="Calibri Light"/>
              </a:rPr>
              <a:t> het </a:t>
            </a:r>
            <a:r>
              <a:rPr lang="fr-FR" sz="4000" b="1" dirty="0" err="1">
                <a:solidFill>
                  <a:srgbClr val="2E8C75"/>
                </a:solidFill>
                <a:latin typeface="Segoe UI"/>
                <a:cs typeface="Calibri Light"/>
              </a:rPr>
              <a:t>diepste</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meer</a:t>
            </a:r>
            <a:r>
              <a:rPr lang="fr-FR" sz="4000" b="1" dirty="0">
                <a:solidFill>
                  <a:srgbClr val="2E8C75"/>
                </a:solidFill>
                <a:latin typeface="Segoe UI"/>
                <a:cs typeface="Calibri Light"/>
              </a:rPr>
              <a:t> van </a:t>
            </a:r>
            <a:r>
              <a:rPr lang="fr-FR" sz="4000" b="1" dirty="0" err="1">
                <a:solidFill>
                  <a:srgbClr val="2E8C75"/>
                </a:solidFill>
                <a:latin typeface="Segoe UI"/>
                <a:cs typeface="Calibri Light"/>
              </a:rPr>
              <a:t>Italië</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hoe</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diep</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is</a:t>
            </a:r>
            <a:r>
              <a:rPr lang="fr-FR" sz="4000" b="1" dirty="0">
                <a:solidFill>
                  <a:srgbClr val="2E8C75"/>
                </a:solidFill>
                <a:latin typeface="Segoe UI"/>
                <a:cs typeface="Calibri Light"/>
              </a:rPr>
              <a:t> het </a:t>
            </a:r>
            <a:r>
              <a:rPr lang="fr-FR" sz="4000" b="1" dirty="0" err="1">
                <a:solidFill>
                  <a:srgbClr val="2E8C75"/>
                </a:solidFill>
                <a:latin typeface="Segoe UI"/>
                <a:cs typeface="Calibri Light"/>
              </a:rPr>
              <a:t>diepste</a:t>
            </a:r>
            <a:r>
              <a:rPr lang="fr-FR" sz="4000" b="1" dirty="0">
                <a:solidFill>
                  <a:srgbClr val="2E8C75"/>
                </a:solidFill>
                <a:latin typeface="Segoe UI"/>
                <a:cs typeface="Calibri Light"/>
              </a:rPr>
              <a:t> punt van dit </a:t>
            </a:r>
            <a:r>
              <a:rPr lang="fr-FR" sz="4000" b="1" dirty="0" err="1">
                <a:solidFill>
                  <a:srgbClr val="2E8C75"/>
                </a:solidFill>
                <a:latin typeface="Segoe UI"/>
                <a:cs typeface="Calibri Light"/>
              </a:rPr>
              <a:t>meer</a:t>
            </a:r>
            <a:r>
              <a:rPr lang="fr-FR" sz="4000" b="1" dirty="0">
                <a:solidFill>
                  <a:srgbClr val="2E8C75"/>
                </a:solidFill>
                <a:latin typeface="Segoe UI"/>
                <a:cs typeface="Calibri Light"/>
              </a:rPr>
              <a:t>?</a:t>
            </a:r>
            <a:endParaRPr lang="fr-FR" sz="40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A72C56A0-5456-F7F6-5D24-19BE35A98922}"/>
              </a:ext>
            </a:extLst>
          </p:cNvPr>
          <p:cNvSpPr txBox="1"/>
          <p:nvPr/>
        </p:nvSpPr>
        <p:spPr>
          <a:xfrm>
            <a:off x="448069" y="1299416"/>
            <a:ext cx="5647931" cy="5120697"/>
          </a:xfrm>
          <a:prstGeom prst="rect">
            <a:avLst/>
          </a:prstGeom>
          <a:noFill/>
        </p:spPr>
        <p:txBody>
          <a:bodyPr wrap="square" rtlCol="0">
            <a:spAutoFit/>
          </a:bodyPr>
          <a:lstStyle/>
          <a:p>
            <a:pPr marL="228600">
              <a:lnSpc>
                <a:spcPct val="107000"/>
              </a:lnSpc>
              <a:spcAft>
                <a:spcPts val="800"/>
              </a:spcAft>
            </a:pPr>
            <a:endParaRPr lang="fr-FR" sz="2600" dirty="0">
              <a:effectLst/>
              <a:latin typeface="Segoe UI" panose="020B0502040204020203"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2600" dirty="0" err="1">
                <a:effectLst/>
                <a:latin typeface="Segoe UI" panose="020B0502040204020203" pitchFamily="34" charset="0"/>
                <a:ea typeface="Calibri" panose="020F0502020204030204" pitchFamily="34" charset="0"/>
                <a:cs typeface="Times New Roman" panose="02020603050405020304" pitchFamily="18" charset="0"/>
              </a:rPr>
              <a:t>Absoluut</a:t>
            </a:r>
            <a:r>
              <a:rPr lang="fr-FR" sz="2600" dirty="0">
                <a:effectLst/>
                <a:latin typeface="Segoe UI" panose="020B0502040204020203" pitchFamily="34" charset="0"/>
                <a:ea typeface="Calibri" panose="020F0502020204030204" pitchFamily="34" charset="0"/>
                <a:cs typeface="Times New Roman" panose="02020603050405020304" pitchFamily="18" charset="0"/>
              </a:rPr>
              <a:t>, </a:t>
            </a:r>
            <a:r>
              <a:rPr lang="fr-FR" sz="2600" b="1" dirty="0" err="1">
                <a:effectLst/>
                <a:latin typeface="Segoe UI" panose="020B0502040204020203" pitchFamily="34" charset="0"/>
                <a:ea typeface="Calibri" panose="020F0502020204030204" pitchFamily="34" charset="0"/>
                <a:cs typeface="Times New Roman" panose="02020603050405020304" pitchFamily="18" charset="0"/>
              </a:rPr>
              <a:t>antwoord</a:t>
            </a:r>
            <a:r>
              <a:rPr lang="fr-FR" sz="2600" b="1" dirty="0">
                <a:effectLst/>
                <a:latin typeface="Segoe UI" panose="020B0502040204020203" pitchFamily="34" charset="0"/>
                <a:ea typeface="Calibri" panose="020F0502020204030204" pitchFamily="34" charset="0"/>
                <a:cs typeface="Times New Roman" panose="02020603050405020304" pitchFamily="18" charset="0"/>
              </a:rPr>
              <a:t> </a:t>
            </a:r>
            <a:r>
              <a:rPr lang="fr-FR" sz="2600" b="1" dirty="0">
                <a:latin typeface="Segoe UI" panose="020B0502040204020203" pitchFamily="34" charset="0"/>
                <a:ea typeface="Calibri" panose="020F0502020204030204" pitchFamily="34" charset="0"/>
                <a:cs typeface="Times New Roman" panose="02020603050405020304" pitchFamily="18" charset="0"/>
              </a:rPr>
              <a:t>B</a:t>
            </a:r>
            <a:r>
              <a:rPr lang="fr-FR" sz="2600" dirty="0">
                <a:effectLst/>
                <a:latin typeface="Segoe UI" panose="020B0502040204020203" pitchFamily="34" charset="0"/>
                <a:ea typeface="Calibri" panose="020F0502020204030204" pitchFamily="34" charset="0"/>
                <a:cs typeface="Times New Roman" panose="02020603050405020304" pitchFamily="18" charset="0"/>
              </a:rPr>
              <a:t>!</a:t>
            </a:r>
            <a:br>
              <a:rPr lang="fr-FR" sz="2600" dirty="0">
                <a:effectLst/>
                <a:latin typeface="Segoe UI" panose="020B0502040204020203" pitchFamily="34" charset="0"/>
                <a:ea typeface="Calibri" panose="020F0502020204030204" pitchFamily="34" charset="0"/>
                <a:cs typeface="Times New Roman" panose="02020603050405020304" pitchFamily="18" charset="0"/>
              </a:rPr>
            </a:br>
            <a:r>
              <a:rPr lang="nl-NL" sz="2800" dirty="0"/>
              <a:t>Het Comomeer ligt in de Italiaanse regio Lombardije. Het langgerekte meer splitst zich in twee armen en beslaat een oppervlakte van 148 km². Met een maximale diepte van </a:t>
            </a:r>
            <a:r>
              <a:rPr lang="nl-NL" sz="2800" u="sng" dirty="0"/>
              <a:t>425 meter</a:t>
            </a:r>
            <a:r>
              <a:rPr lang="nl-NL" sz="2800" dirty="0"/>
              <a:t> en een ligging op 198 meter boven zeeniveau, is het </a:t>
            </a:r>
            <a:r>
              <a:rPr lang="nl-NL" sz="2800" dirty="0" err="1"/>
              <a:t>het</a:t>
            </a:r>
            <a:r>
              <a:rPr lang="nl-NL" sz="2800" dirty="0"/>
              <a:t> diepste meer van Italië. </a:t>
            </a:r>
            <a:br>
              <a:rPr lang="fr-FR" sz="2600" dirty="0">
                <a:effectLst/>
                <a:latin typeface="Segoe UI" panose="020B0502040204020203" pitchFamily="34" charset="0"/>
                <a:ea typeface="Calibri" panose="020F0502020204030204" pitchFamily="34" charset="0"/>
                <a:cs typeface="Times New Roman" panose="02020603050405020304" pitchFamily="18" charset="0"/>
              </a:rPr>
            </a:br>
            <a:endParaRPr lang="nl-NL" sz="2500" dirty="0">
              <a:effectLst/>
              <a:latin typeface="Segoe UI" panose="020B0502040204020203" pitchFamily="34" charset="0"/>
              <a:ea typeface="Calibri" panose="020F0502020204030204" pitchFamily="34" charset="0"/>
              <a:cs typeface="Times New Roman" panose="02020603050405020304" pitchFamily="18" charset="0"/>
            </a:endParaRPr>
          </a:p>
        </p:txBody>
      </p:sp>
      <p:pic>
        <p:nvPicPr>
          <p:cNvPr id="2050" name="Picture 2" descr="Comomeer - Wikipedia">
            <a:extLst>
              <a:ext uri="{FF2B5EF4-FFF2-40B4-BE49-F238E27FC236}">
                <a16:creationId xmlns:a16="http://schemas.microsoft.com/office/drawing/2014/main" id="{EF3FC903-7AD3-BBC8-F242-1F6BF65D16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756" y="1739452"/>
            <a:ext cx="3324128" cy="474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484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500332" y="240612"/>
            <a:ext cx="11686905" cy="970757"/>
          </a:xfrm>
        </p:spPr>
        <p:txBody>
          <a:bodyPr>
            <a:normAutofit/>
          </a:bodyPr>
          <a:lstStyle/>
          <a:p>
            <a:pPr algn="l"/>
            <a:r>
              <a:rPr lang="de-DE" sz="4000" b="1" dirty="0">
                <a:solidFill>
                  <a:srgbClr val="2E8C75"/>
                </a:solidFill>
                <a:latin typeface="Segoe UI"/>
                <a:cs typeface="Calibri Light"/>
              </a:rPr>
              <a:t>2. </a:t>
            </a:r>
            <a:r>
              <a:rPr lang="en-GB" sz="4000" b="1" dirty="0">
                <a:solidFill>
                  <a:srgbClr val="2E8C75"/>
                </a:solidFill>
                <a:latin typeface="Segoe UI"/>
                <a:cs typeface="Calibri Light"/>
              </a:rPr>
              <a:t>Ken je de naam van de </a:t>
            </a:r>
            <a:r>
              <a:rPr lang="en-GB" sz="4000" b="1" dirty="0" err="1">
                <a:solidFill>
                  <a:srgbClr val="2E8C75"/>
                </a:solidFill>
                <a:latin typeface="Segoe UI"/>
                <a:cs typeface="Calibri Light"/>
              </a:rPr>
              <a:t>stad</a:t>
            </a:r>
            <a:r>
              <a:rPr lang="en-GB" sz="4000" b="1" dirty="0">
                <a:solidFill>
                  <a:srgbClr val="2E8C75"/>
                </a:solidFill>
                <a:latin typeface="Segoe UI"/>
                <a:cs typeface="Calibri Light"/>
              </a:rPr>
              <a:t> op de </a:t>
            </a:r>
            <a:r>
              <a:rPr lang="en-GB" sz="4000" b="1" dirty="0" err="1">
                <a:solidFill>
                  <a:srgbClr val="2E8C75"/>
                </a:solidFill>
                <a:latin typeface="Segoe UI"/>
                <a:cs typeface="Calibri Light"/>
              </a:rPr>
              <a:t>foto</a:t>
            </a:r>
            <a:r>
              <a:rPr lang="en-GB" sz="4000" b="1" dirty="0">
                <a:solidFill>
                  <a:srgbClr val="2E8C75"/>
                </a:solidFill>
                <a:latin typeface="Segoe UI"/>
                <a:cs typeface="Calibri Light"/>
              </a:rPr>
              <a:t>?</a:t>
            </a:r>
            <a:endParaRPr lang="de-DE"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xtBox 8">
            <a:extLst>
              <a:ext uri="{FF2B5EF4-FFF2-40B4-BE49-F238E27FC236}">
                <a16:creationId xmlns:a16="http://schemas.microsoft.com/office/drawing/2014/main" id="{3AED1130-85A0-951B-5BBC-7DA45B564CBF}"/>
              </a:ext>
            </a:extLst>
          </p:cNvPr>
          <p:cNvSpPr txBox="1"/>
          <p:nvPr/>
        </p:nvSpPr>
        <p:spPr>
          <a:xfrm>
            <a:off x="1351471" y="2499286"/>
            <a:ext cx="5592254"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A. </a:t>
            </a:r>
            <a:r>
              <a:rPr lang="fr-BE" sz="3000" dirty="0" err="1">
                <a:latin typeface="Segoe UI" panose="020B0502040204020203" pitchFamily="34" charset="0"/>
                <a:cs typeface="Segoe UI" panose="020B0502040204020203" pitchFamily="34" charset="0"/>
              </a:rPr>
              <a:t>Venetië</a:t>
            </a:r>
            <a:endParaRPr lang="fr-FR" sz="3000"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A96F098-408D-76E1-1EF4-7B1649C6A224}"/>
              </a:ext>
            </a:extLst>
          </p:cNvPr>
          <p:cNvSpPr txBox="1"/>
          <p:nvPr/>
        </p:nvSpPr>
        <p:spPr>
          <a:xfrm>
            <a:off x="1351471" y="3448128"/>
            <a:ext cx="5736452"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B. </a:t>
            </a:r>
            <a:r>
              <a:rPr lang="fr-BE" sz="3000" dirty="0" err="1">
                <a:latin typeface="Segoe UI" panose="020B0502040204020203" pitchFamily="34" charset="0"/>
                <a:cs typeface="Segoe UI" panose="020B0502040204020203" pitchFamily="34" charset="0"/>
              </a:rPr>
              <a:t>Milaan</a:t>
            </a:r>
            <a:endParaRPr lang="fr-FR" sz="3000"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5BCCDE66-EAA9-48B5-7975-F73932DB047C}"/>
              </a:ext>
            </a:extLst>
          </p:cNvPr>
          <p:cNvSpPr txBox="1"/>
          <p:nvPr/>
        </p:nvSpPr>
        <p:spPr>
          <a:xfrm>
            <a:off x="1351471" y="4443592"/>
            <a:ext cx="5401754"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C. </a:t>
            </a:r>
            <a:r>
              <a:rPr lang="de-DE" sz="3000" dirty="0">
                <a:latin typeface="Segoe UI" panose="020B0502040204020203" pitchFamily="34" charset="0"/>
                <a:cs typeface="Segoe UI" panose="020B0502040204020203" pitchFamily="34" charset="0"/>
              </a:rPr>
              <a:t>Amalfi</a:t>
            </a:r>
            <a:endParaRPr lang="fr-FR" sz="3000" dirty="0">
              <a:latin typeface="Segoe UI" panose="020B0502040204020203" pitchFamily="34" charset="0"/>
              <a:cs typeface="Segoe UI" panose="020B0502040204020203" pitchFamily="34" charset="0"/>
            </a:endParaRPr>
          </a:p>
        </p:txBody>
      </p:sp>
      <p:pic>
        <p:nvPicPr>
          <p:cNvPr id="4" name="Afbeelding 3" descr="Afbeelding met buitenshuis, hemel, water, boot&#10;&#10;Door AI gegenereerde inhoud is mogelijk onjuist.">
            <a:extLst>
              <a:ext uri="{FF2B5EF4-FFF2-40B4-BE49-F238E27FC236}">
                <a16:creationId xmlns:a16="http://schemas.microsoft.com/office/drawing/2014/main" id="{8A3B5695-2DD5-5FFE-40C6-632D1BC98A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1887" y="1535020"/>
            <a:ext cx="7282180" cy="4860855"/>
          </a:xfrm>
          <a:prstGeom prst="rect">
            <a:avLst/>
          </a:prstGeom>
        </p:spPr>
      </p:pic>
    </p:spTree>
    <p:extLst>
      <p:ext uri="{BB962C8B-B14F-4D97-AF65-F5344CB8AC3E}">
        <p14:creationId xmlns:p14="http://schemas.microsoft.com/office/powerpoint/2010/main" val="75935074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240612"/>
            <a:ext cx="11082448" cy="970757"/>
          </a:xfrm>
        </p:spPr>
        <p:txBody>
          <a:bodyPr>
            <a:normAutofit/>
          </a:bodyPr>
          <a:lstStyle/>
          <a:p>
            <a:pPr algn="l"/>
            <a:r>
              <a:rPr lang="en-GB" sz="4000" b="1" dirty="0">
                <a:solidFill>
                  <a:srgbClr val="2E8C75"/>
                </a:solidFill>
                <a:latin typeface="Segoe UI"/>
                <a:cs typeface="Calibri Light"/>
              </a:rPr>
              <a:t>Ken je de naam van de </a:t>
            </a:r>
            <a:r>
              <a:rPr lang="en-GB" sz="4000" b="1" dirty="0" err="1">
                <a:solidFill>
                  <a:srgbClr val="2E8C75"/>
                </a:solidFill>
                <a:latin typeface="Segoe UI"/>
                <a:cs typeface="Calibri Light"/>
              </a:rPr>
              <a:t>stad</a:t>
            </a:r>
            <a:r>
              <a:rPr lang="en-GB" sz="4000" b="1" dirty="0">
                <a:solidFill>
                  <a:srgbClr val="2E8C75"/>
                </a:solidFill>
                <a:latin typeface="Segoe UI"/>
                <a:cs typeface="Calibri Light"/>
              </a:rPr>
              <a:t> op de </a:t>
            </a:r>
            <a:r>
              <a:rPr lang="en-GB" sz="4000" b="1" dirty="0" err="1">
                <a:solidFill>
                  <a:srgbClr val="2E8C75"/>
                </a:solidFill>
                <a:latin typeface="Segoe UI"/>
                <a:cs typeface="Calibri Light"/>
              </a:rPr>
              <a:t>foto</a:t>
            </a:r>
            <a:r>
              <a:rPr lang="en-GB" sz="4000" b="1" dirty="0">
                <a:solidFill>
                  <a:srgbClr val="2E8C75"/>
                </a:solidFill>
                <a:latin typeface="Segoe UI"/>
                <a:cs typeface="Calibri Light"/>
              </a:rPr>
              <a:t>?</a:t>
            </a:r>
            <a:endParaRPr lang="de-DE" sz="4800" b="1" dirty="0">
              <a:solidFill>
                <a:srgbClr val="EE893F"/>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F5EFB8A6-C82B-0305-DC02-9576718D9505}"/>
              </a:ext>
            </a:extLst>
          </p:cNvPr>
          <p:cNvSpPr txBox="1"/>
          <p:nvPr/>
        </p:nvSpPr>
        <p:spPr>
          <a:xfrm>
            <a:off x="661482" y="2392699"/>
            <a:ext cx="4961299" cy="4154984"/>
          </a:xfrm>
          <a:prstGeom prst="rect">
            <a:avLst/>
          </a:prstGeom>
          <a:noFill/>
        </p:spPr>
        <p:txBody>
          <a:bodyPr wrap="square" rtlCol="0">
            <a:spAutoFit/>
          </a:bodyPr>
          <a:lstStyle/>
          <a:p>
            <a:r>
              <a:rPr lang="nl-NL" sz="2400" b="1" i="0" dirty="0">
                <a:solidFill>
                  <a:srgbClr val="091D2E"/>
                </a:solidFill>
                <a:effectLst/>
              </a:rPr>
              <a:t>Venetië</a:t>
            </a:r>
            <a:r>
              <a:rPr lang="nl-NL" sz="2400" b="0" i="0" dirty="0">
                <a:solidFill>
                  <a:srgbClr val="091D2E"/>
                </a:solidFill>
                <a:effectLst/>
              </a:rPr>
              <a:t> is een van de meest bezochte steden van Italië, beroemd om haar rijke geschiedenis en unieke ligging op eilanden in een lagune. Vervoer is er enkel per water, met kanalen en gondels als belangrijke attracties. De stad wordt echter regelmatig getroffen door overstromingen. Bij overstromingen worden straten vaak alleen bereikbaar via tijdelijke loopbruggen.</a:t>
            </a:r>
            <a:endParaRPr lang="fr-BE" sz="2400" dirty="0">
              <a:latin typeface="Segoe UI" panose="020B0502040204020203" pitchFamily="34" charset="0"/>
              <a:cs typeface="Segoe UI" panose="020B0502040204020203" pitchFamily="34" charset="0"/>
            </a:endParaRPr>
          </a:p>
        </p:txBody>
      </p:sp>
      <p:sp>
        <p:nvSpPr>
          <p:cNvPr id="4" name="Tekstvak 3">
            <a:extLst>
              <a:ext uri="{FF2B5EF4-FFF2-40B4-BE49-F238E27FC236}">
                <a16:creationId xmlns:a16="http://schemas.microsoft.com/office/drawing/2014/main" id="{6A1AFA73-3A96-E032-52D3-A96F4416A347}"/>
              </a:ext>
            </a:extLst>
          </p:cNvPr>
          <p:cNvSpPr txBox="1"/>
          <p:nvPr/>
        </p:nvSpPr>
        <p:spPr>
          <a:xfrm>
            <a:off x="661483" y="1445673"/>
            <a:ext cx="4961299" cy="830997"/>
          </a:xfrm>
          <a:prstGeom prst="rect">
            <a:avLst/>
          </a:prstGeom>
          <a:noFill/>
        </p:spPr>
        <p:txBody>
          <a:bodyPr wrap="square" rtlCol="0">
            <a:spAutoFit/>
          </a:bodyPr>
          <a:lstStyle/>
          <a:p>
            <a:r>
              <a:rPr lang="fr-BE" sz="2400" b="1" dirty="0" err="1">
                <a:latin typeface="Segoe UI" panose="020B0502040204020203" pitchFamily="34" charset="0"/>
                <a:cs typeface="Segoe UI" panose="020B0502040204020203" pitchFamily="34" charset="0"/>
              </a:rPr>
              <a:t>Goedzo</a:t>
            </a:r>
            <a:r>
              <a:rPr lang="fr-BE" sz="2400" b="1" dirty="0">
                <a:latin typeface="Segoe UI" panose="020B0502040204020203" pitchFamily="34" charset="0"/>
                <a:cs typeface="Segoe UI" panose="020B0502040204020203" pitchFamily="34" charset="0"/>
              </a:rPr>
              <a:t>, </a:t>
            </a:r>
            <a:r>
              <a:rPr lang="fr-BE" sz="2400" b="1" dirty="0" err="1">
                <a:latin typeface="Segoe UI" panose="020B0502040204020203" pitchFamily="34" charset="0"/>
                <a:cs typeface="Segoe UI" panose="020B0502040204020203" pitchFamily="34" charset="0"/>
              </a:rPr>
              <a:t>Venetië</a:t>
            </a:r>
            <a:r>
              <a:rPr lang="fr-BE" sz="2400" b="1" dirty="0">
                <a:latin typeface="Segoe UI" panose="020B0502040204020203" pitchFamily="34" charset="0"/>
                <a:cs typeface="Segoe UI" panose="020B0502040204020203" pitchFamily="34" charset="0"/>
              </a:rPr>
              <a:t> </a:t>
            </a:r>
            <a:r>
              <a:rPr lang="fr-BE" sz="2400" b="1" dirty="0" err="1">
                <a:latin typeface="Segoe UI" panose="020B0502040204020203" pitchFamily="34" charset="0"/>
                <a:cs typeface="Segoe UI" panose="020B0502040204020203" pitchFamily="34" charset="0"/>
              </a:rPr>
              <a:t>is</a:t>
            </a:r>
            <a:r>
              <a:rPr lang="fr-BE" sz="2400" b="1" dirty="0">
                <a:latin typeface="Segoe UI" panose="020B0502040204020203" pitchFamily="34" charset="0"/>
                <a:cs typeface="Segoe UI" panose="020B0502040204020203" pitchFamily="34" charset="0"/>
              </a:rPr>
              <a:t> het </a:t>
            </a:r>
            <a:r>
              <a:rPr lang="fr-BE" sz="2400" b="1" dirty="0" err="1">
                <a:latin typeface="Segoe UI" panose="020B0502040204020203" pitchFamily="34" charset="0"/>
                <a:cs typeface="Segoe UI" panose="020B0502040204020203" pitchFamily="34" charset="0"/>
              </a:rPr>
              <a:t>goede</a:t>
            </a:r>
            <a:r>
              <a:rPr lang="fr-BE" sz="2400" b="1" dirty="0">
                <a:latin typeface="Segoe UI" panose="020B0502040204020203" pitchFamily="34" charset="0"/>
                <a:cs typeface="Segoe UI" panose="020B0502040204020203" pitchFamily="34" charset="0"/>
              </a:rPr>
              <a:t> </a:t>
            </a:r>
            <a:r>
              <a:rPr lang="fr-BE" sz="2400" b="1" dirty="0" err="1">
                <a:latin typeface="Segoe UI" panose="020B0502040204020203" pitchFamily="34" charset="0"/>
                <a:cs typeface="Segoe UI" panose="020B0502040204020203" pitchFamily="34" charset="0"/>
              </a:rPr>
              <a:t>antwoord</a:t>
            </a:r>
            <a:endParaRPr lang="fr-BE" sz="2400" b="1" dirty="0">
              <a:latin typeface="Segoe UI" panose="020B0502040204020203" pitchFamily="34" charset="0"/>
              <a:cs typeface="Segoe UI" panose="020B0502040204020203" pitchFamily="34" charset="0"/>
            </a:endParaRPr>
          </a:p>
        </p:txBody>
      </p:sp>
      <p:pic>
        <p:nvPicPr>
          <p:cNvPr id="5" name="Afbeelding 4" descr="Afbeelding met buitenshuis, hemel, water, boot&#10;&#10;Door AI gegenereerde inhoud is mogelijk onjuist.">
            <a:extLst>
              <a:ext uri="{FF2B5EF4-FFF2-40B4-BE49-F238E27FC236}">
                <a16:creationId xmlns:a16="http://schemas.microsoft.com/office/drawing/2014/main" id="{3CF41579-6DA2-076F-1149-E15D095C09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8873" y="1861171"/>
            <a:ext cx="6493127" cy="4334162"/>
          </a:xfrm>
          <a:prstGeom prst="rect">
            <a:avLst/>
          </a:prstGeom>
        </p:spPr>
      </p:pic>
    </p:spTree>
    <p:extLst>
      <p:ext uri="{BB962C8B-B14F-4D97-AF65-F5344CB8AC3E}">
        <p14:creationId xmlns:p14="http://schemas.microsoft.com/office/powerpoint/2010/main" val="2377126442"/>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6421B-E571-536C-A307-C991B1D85840}"/>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18A0B252-4993-B1B7-2EAB-7713D0402879}"/>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7B90F164-085B-AF0D-1757-EF6522E68A21}"/>
              </a:ext>
            </a:extLst>
          </p:cNvPr>
          <p:cNvSpPr>
            <a:spLocks noGrp="1"/>
          </p:cNvSpPr>
          <p:nvPr>
            <p:ph type="ctrTitle"/>
          </p:nvPr>
        </p:nvSpPr>
        <p:spPr>
          <a:xfrm>
            <a:off x="550013" y="706816"/>
            <a:ext cx="11082448" cy="970757"/>
          </a:xfrm>
        </p:spPr>
        <p:txBody>
          <a:bodyPr>
            <a:normAutofit fontScale="90000"/>
          </a:bodyPr>
          <a:lstStyle/>
          <a:p>
            <a:pPr algn="l"/>
            <a:r>
              <a:rPr lang="en-GB" sz="3600" b="1" dirty="0">
                <a:solidFill>
                  <a:srgbClr val="2E8C75"/>
                </a:solidFill>
                <a:latin typeface="Segoe UI"/>
                <a:cs typeface="Calibri Light"/>
              </a:rPr>
              <a:t>3. </a:t>
            </a:r>
            <a:r>
              <a:rPr lang="nl-NL" sz="3600" b="1" dirty="0">
                <a:solidFill>
                  <a:srgbClr val="2E8C75"/>
                </a:solidFill>
                <a:latin typeface="Segoe UI"/>
                <a:cs typeface="Calibri Light"/>
              </a:rPr>
              <a:t>Welke stad werd in 79 na christus bedekt door as als gevolg van een uitbarsting van de Vesuvius en is daardoor een van de best bewaarde Romeinse steden?</a:t>
            </a:r>
            <a:endParaRPr lang="de-DE" sz="3600" b="1" dirty="0">
              <a:solidFill>
                <a:srgbClr val="2E8C75"/>
              </a:solidFill>
              <a:latin typeface="Segoe UI"/>
              <a:cs typeface="Calibri Light"/>
            </a:endParaRPr>
          </a:p>
        </p:txBody>
      </p:sp>
      <p:sp>
        <p:nvSpPr>
          <p:cNvPr id="13" name="Rechthoek 12">
            <a:extLst>
              <a:ext uri="{FF2B5EF4-FFF2-40B4-BE49-F238E27FC236}">
                <a16:creationId xmlns:a16="http://schemas.microsoft.com/office/drawing/2014/main" id="{7BDF5727-4136-C83A-7E14-2D99D9FFE2A8}"/>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extBox 2">
            <a:extLst>
              <a:ext uri="{FF2B5EF4-FFF2-40B4-BE49-F238E27FC236}">
                <a16:creationId xmlns:a16="http://schemas.microsoft.com/office/drawing/2014/main" id="{8B59EA8D-A48F-6BBC-CF03-1D3BAD5C8A2E}"/>
              </a:ext>
            </a:extLst>
          </p:cNvPr>
          <p:cNvSpPr txBox="1"/>
          <p:nvPr/>
        </p:nvSpPr>
        <p:spPr>
          <a:xfrm>
            <a:off x="550013" y="2020792"/>
            <a:ext cx="3248343" cy="2246769"/>
          </a:xfrm>
          <a:prstGeom prst="rect">
            <a:avLst/>
          </a:prstGeom>
          <a:noFill/>
        </p:spPr>
        <p:txBody>
          <a:bodyPr wrap="square">
            <a:spAutoFit/>
          </a:bodyPr>
          <a:lstStyle/>
          <a:p>
            <a:pPr marL="514350" indent="-514350">
              <a:buAutoNum type="alphaUcPeriod"/>
            </a:pPr>
            <a:r>
              <a:rPr lang="de-DE" sz="2800" dirty="0" err="1">
                <a:latin typeface="Segoe UI" panose="020B0502040204020203" pitchFamily="34" charset="0"/>
                <a:cs typeface="Segoe UI" panose="020B0502040204020203" pitchFamily="34" charset="0"/>
              </a:rPr>
              <a:t>Napels</a:t>
            </a:r>
            <a:endParaRPr lang="de-DE" sz="2800" dirty="0">
              <a:latin typeface="Segoe UI" panose="020B0502040204020203" pitchFamily="34" charset="0"/>
              <a:cs typeface="Segoe UI" panose="020B0502040204020203" pitchFamily="34" charset="0"/>
            </a:endParaRP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err="1">
                <a:latin typeface="Segoe UI" panose="020B0502040204020203" pitchFamily="34" charset="0"/>
                <a:cs typeface="Segoe UI" panose="020B0502040204020203" pitchFamily="34" charset="0"/>
              </a:rPr>
              <a:t>Pompeii</a:t>
            </a:r>
            <a:endParaRPr lang="de-DE" sz="2800" dirty="0">
              <a:latin typeface="Segoe UI" panose="020B0502040204020203" pitchFamily="34" charset="0"/>
              <a:cs typeface="Segoe UI" panose="020B0502040204020203" pitchFamily="34" charset="0"/>
            </a:endParaRPr>
          </a:p>
          <a:p>
            <a:pPr marL="514350" indent="-514350">
              <a:buAutoNum type="alphaUcPeriod"/>
            </a:pPr>
            <a:endParaRPr lang="de-DE" sz="2800" dirty="0">
              <a:latin typeface="Segoe UI" panose="020B0502040204020203" pitchFamily="34" charset="0"/>
              <a:cs typeface="Segoe UI" panose="020B0502040204020203" pitchFamily="34" charset="0"/>
            </a:endParaRPr>
          </a:p>
          <a:p>
            <a:pPr marL="514350" indent="-514350">
              <a:buAutoNum type="alphaUcPeriod"/>
            </a:pPr>
            <a:r>
              <a:rPr lang="de-DE" sz="2800" dirty="0">
                <a:latin typeface="Segoe UI" panose="020B0502040204020203" pitchFamily="34" charset="0"/>
                <a:cs typeface="Segoe UI" panose="020B0502040204020203" pitchFamily="34" charset="0"/>
              </a:rPr>
              <a:t>Agrigento </a:t>
            </a:r>
          </a:p>
        </p:txBody>
      </p:sp>
      <p:pic>
        <p:nvPicPr>
          <p:cNvPr id="3076" name="Picture 4" descr="Pompeii | History, Volcano, Map, Population, Ruins, &amp; Facts | Britannica">
            <a:extLst>
              <a:ext uri="{FF2B5EF4-FFF2-40B4-BE49-F238E27FC236}">
                <a16:creationId xmlns:a16="http://schemas.microsoft.com/office/drawing/2014/main" id="{64CE5523-4674-4114-5339-AED7D8F879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1946" y="1998814"/>
            <a:ext cx="6367523" cy="416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03115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FA2EB-A13F-4DA2-AC0B-000D724C68D4}"/>
            </a:ext>
          </a:extLst>
        </p:cNvPr>
        <p:cNvGrpSpPr/>
        <p:nvPr/>
      </p:nvGrpSpPr>
      <p:grpSpPr>
        <a:xfrm>
          <a:off x="0" y="0"/>
          <a:ext cx="0" cy="0"/>
          <a:chOff x="0" y="0"/>
          <a:chExt cx="0" cy="0"/>
        </a:xfrm>
      </p:grpSpPr>
      <p:sp>
        <p:nvSpPr>
          <p:cNvPr id="10" name="Rechthoek 9">
            <a:extLst>
              <a:ext uri="{FF2B5EF4-FFF2-40B4-BE49-F238E27FC236}">
                <a16:creationId xmlns:a16="http://schemas.microsoft.com/office/drawing/2014/main" id="{94CDA05D-B20A-1E60-83F2-A06DCD7057D9}"/>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B2C72FB4-253F-39A0-3373-808BEBDEC679}"/>
              </a:ext>
            </a:extLst>
          </p:cNvPr>
          <p:cNvSpPr>
            <a:spLocks noGrp="1"/>
          </p:cNvSpPr>
          <p:nvPr>
            <p:ph type="ctrTitle"/>
          </p:nvPr>
        </p:nvSpPr>
        <p:spPr>
          <a:xfrm>
            <a:off x="762940" y="781983"/>
            <a:ext cx="11082448" cy="970757"/>
          </a:xfrm>
        </p:spPr>
        <p:txBody>
          <a:bodyPr>
            <a:normAutofit fontScale="90000"/>
          </a:bodyPr>
          <a:lstStyle/>
          <a:p>
            <a:pPr algn="l"/>
            <a:r>
              <a:rPr lang="nl-NL" sz="3200" b="1" dirty="0">
                <a:solidFill>
                  <a:srgbClr val="2E8C75"/>
                </a:solidFill>
                <a:latin typeface="Segoe UI"/>
                <a:cs typeface="Calibri Light"/>
              </a:rPr>
              <a:t>Welke stad werd in 79 na christus bedekt door as als gevolg van een uitbarsting van de Vesuvius en is daardoor een van de best bewaarde Romeinse steden?</a:t>
            </a:r>
            <a:endParaRPr lang="de-DE" sz="32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80271867-6DE3-476A-71D3-135E16E0D0A7}"/>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912E264E-591B-212E-F2E5-E7FBDE38CCF1}"/>
              </a:ext>
            </a:extLst>
          </p:cNvPr>
          <p:cNvSpPr txBox="1"/>
          <p:nvPr/>
        </p:nvSpPr>
        <p:spPr>
          <a:xfrm>
            <a:off x="5848709" y="1323894"/>
            <a:ext cx="6255436" cy="5424370"/>
          </a:xfrm>
          <a:prstGeom prst="rect">
            <a:avLst/>
          </a:prstGeom>
          <a:noFill/>
        </p:spPr>
        <p:txBody>
          <a:bodyPr wrap="square" rtlCol="0">
            <a:spAutoFit/>
          </a:bodyPr>
          <a:lstStyle/>
          <a:p>
            <a:pPr marL="228600">
              <a:lnSpc>
                <a:spcPct val="107000"/>
              </a:lnSpc>
              <a:spcAft>
                <a:spcPts val="800"/>
              </a:spcAft>
            </a:pPr>
            <a:endParaRPr lang="fr-FR" sz="2600" dirty="0">
              <a:effectLst/>
              <a:latin typeface="Segoe UI" panose="020B0502040204020203" pitchFamily="34" charset="0"/>
              <a:ea typeface="Calibri" panose="020F0502020204030204" pitchFamily="34" charset="0"/>
              <a:cs typeface="Times New Roman" panose="02020603050405020304" pitchFamily="18" charset="0"/>
            </a:endParaRPr>
          </a:p>
          <a:p>
            <a:pPr algn="l"/>
            <a:r>
              <a:rPr lang="fr-FR" sz="2600" dirty="0" err="1">
                <a:latin typeface="Segoe UI" panose="020B0502040204020203" pitchFamily="34" charset="0"/>
                <a:ea typeface="Calibri" panose="020F0502020204030204" pitchFamily="34" charset="0"/>
                <a:cs typeface="Times New Roman" panose="02020603050405020304" pitchFamily="18" charset="0"/>
              </a:rPr>
              <a:t>Goed</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gedaan</a:t>
            </a:r>
            <a:r>
              <a:rPr lang="fr-FR" sz="2600" dirty="0">
                <a:latin typeface="Segoe UI" panose="020B0502040204020203" pitchFamily="34" charset="0"/>
                <a:ea typeface="Calibri" panose="020F0502020204030204" pitchFamily="34" charset="0"/>
                <a:cs typeface="Times New Roman" panose="02020603050405020304" pitchFamily="18" charset="0"/>
              </a:rPr>
              <a:t>,</a:t>
            </a:r>
            <a:r>
              <a:rPr lang="fr-FR" sz="2600" b="1" dirty="0">
                <a:latin typeface="Segoe UI" panose="020B0502040204020203" pitchFamily="34" charset="0"/>
                <a:ea typeface="Calibri" panose="020F0502020204030204" pitchFamily="34" charset="0"/>
                <a:cs typeface="Times New Roman" panose="02020603050405020304" pitchFamily="18" charset="0"/>
              </a:rPr>
              <a:t> </a:t>
            </a:r>
            <a:r>
              <a:rPr lang="fr-FR" sz="2600" b="1" dirty="0" err="1">
                <a:latin typeface="Segoe UI" panose="020B0502040204020203" pitchFamily="34" charset="0"/>
                <a:ea typeface="Calibri" panose="020F0502020204030204" pitchFamily="34" charset="0"/>
                <a:cs typeface="Times New Roman" panose="02020603050405020304" pitchFamily="18" charset="0"/>
              </a:rPr>
              <a:t>a</a:t>
            </a:r>
            <a:r>
              <a:rPr lang="fr-FR" sz="2600" b="1" dirty="0" err="1">
                <a:effectLst/>
                <a:latin typeface="Segoe UI" panose="020B0502040204020203" pitchFamily="34" charset="0"/>
                <a:ea typeface="Calibri" panose="020F0502020204030204" pitchFamily="34" charset="0"/>
                <a:cs typeface="Times New Roman" panose="02020603050405020304" pitchFamily="18" charset="0"/>
              </a:rPr>
              <a:t>ntwoord</a:t>
            </a:r>
            <a:r>
              <a:rPr lang="fr-FR" sz="2600" b="1" dirty="0">
                <a:effectLst/>
                <a:latin typeface="Segoe UI" panose="020B0502040204020203" pitchFamily="34" charset="0"/>
                <a:ea typeface="Calibri" panose="020F0502020204030204" pitchFamily="34" charset="0"/>
                <a:cs typeface="Times New Roman" panose="02020603050405020304" pitchFamily="18" charset="0"/>
              </a:rPr>
              <a:t> B</a:t>
            </a:r>
            <a:r>
              <a:rPr lang="fr-FR" sz="2600" dirty="0">
                <a:effectLst/>
                <a:latin typeface="Segoe UI" panose="020B0502040204020203" pitchFamily="34" charset="0"/>
                <a:ea typeface="Calibri" panose="020F0502020204030204" pitchFamily="34" charset="0"/>
                <a:cs typeface="Times New Roman" panose="02020603050405020304" pitchFamily="18" charset="0"/>
              </a:rPr>
              <a:t>!</a:t>
            </a:r>
            <a:br>
              <a:rPr lang="fr-FR" sz="2600" dirty="0">
                <a:effectLst/>
                <a:latin typeface="Segoe UI" panose="020B0502040204020203" pitchFamily="34" charset="0"/>
                <a:ea typeface="Calibri" panose="020F0502020204030204" pitchFamily="34" charset="0"/>
                <a:cs typeface="Times New Roman" panose="02020603050405020304" pitchFamily="18" charset="0"/>
              </a:rPr>
            </a:br>
            <a:br>
              <a:rPr lang="fr-FR" sz="2600" dirty="0">
                <a:latin typeface="Segoe UI" panose="020B0502040204020203" pitchFamily="34" charset="0"/>
                <a:ea typeface="Calibri" panose="020F0502020204030204" pitchFamily="34" charset="0"/>
                <a:cs typeface="Times New Roman" panose="02020603050405020304" pitchFamily="18" charset="0"/>
              </a:rPr>
            </a:br>
            <a:r>
              <a:rPr lang="nl-NL" sz="2600" dirty="0">
                <a:latin typeface="Segoe UI" panose="020B0502040204020203" pitchFamily="34" charset="0"/>
                <a:ea typeface="Calibri" panose="020F0502020204030204" pitchFamily="34" charset="0"/>
                <a:cs typeface="Times New Roman" panose="02020603050405020304" pitchFamily="18" charset="0"/>
              </a:rPr>
              <a:t>De uitbarsting van de vulkaan trof Pompeï en </a:t>
            </a:r>
            <a:r>
              <a:rPr lang="nl-NL" sz="2600" dirty="0" err="1">
                <a:latin typeface="Segoe UI" panose="020B0502040204020203" pitchFamily="34" charset="0"/>
                <a:ea typeface="Calibri" panose="020F0502020204030204" pitchFamily="34" charset="0"/>
                <a:cs typeface="Times New Roman" panose="02020603050405020304" pitchFamily="18" charset="0"/>
              </a:rPr>
              <a:t>Herculaneum</a:t>
            </a:r>
            <a:r>
              <a:rPr lang="nl-NL" sz="2600" dirty="0">
                <a:latin typeface="Segoe UI" panose="020B0502040204020203" pitchFamily="34" charset="0"/>
                <a:ea typeface="Calibri" panose="020F0502020204030204" pitchFamily="34" charset="0"/>
                <a:cs typeface="Times New Roman" panose="02020603050405020304" pitchFamily="18" charset="0"/>
              </a:rPr>
              <a:t> zwaar. Pompeï raakte bedolven onder as en werd in 1599 herontdekt. In de 18e eeuw begon men met opgravingen. Vandaag is Pompeï een populaire toeristische en archeologische plek, goed bewaard door de </a:t>
            </a:r>
            <a:r>
              <a:rPr lang="nl-NL" sz="2600" dirty="0" err="1">
                <a:latin typeface="Segoe UI" panose="020B0502040204020203" pitchFamily="34" charset="0"/>
                <a:ea typeface="Calibri" panose="020F0502020204030204" pitchFamily="34" charset="0"/>
                <a:cs typeface="Times New Roman" panose="02020603050405020304" pitchFamily="18" charset="0"/>
              </a:rPr>
              <a:t>aslaag</a:t>
            </a:r>
            <a:r>
              <a:rPr lang="nl-NL" sz="2600" dirty="0">
                <a:latin typeface="Segoe UI" panose="020B0502040204020203" pitchFamily="34" charset="0"/>
                <a:ea typeface="Calibri" panose="020F0502020204030204" pitchFamily="34" charset="0"/>
                <a:cs typeface="Times New Roman" panose="02020603050405020304" pitchFamily="18" charset="0"/>
              </a:rPr>
              <a:t>. </a:t>
            </a:r>
            <a:r>
              <a:rPr lang="nl-NL" sz="2600" dirty="0" err="1">
                <a:latin typeface="Segoe UI" panose="020B0502040204020203" pitchFamily="34" charset="0"/>
                <a:ea typeface="Calibri" panose="020F0502020204030204" pitchFamily="34" charset="0"/>
                <a:cs typeface="Times New Roman" panose="02020603050405020304" pitchFamily="18" charset="0"/>
              </a:rPr>
              <a:t>Herculaneum</a:t>
            </a:r>
            <a:r>
              <a:rPr lang="nl-NL" sz="2600" dirty="0">
                <a:latin typeface="Segoe UI" panose="020B0502040204020203" pitchFamily="34" charset="0"/>
                <a:ea typeface="Calibri" panose="020F0502020204030204" pitchFamily="34" charset="0"/>
                <a:cs typeface="Times New Roman" panose="02020603050405020304" pitchFamily="18" charset="0"/>
              </a:rPr>
              <a:t>, bedekt door lava, toont een ander beeld van de ramp.</a:t>
            </a:r>
            <a:br>
              <a:rPr lang="nl-NL" dirty="0"/>
            </a:br>
            <a:endParaRPr lang="nl-NL" sz="2600" dirty="0">
              <a:latin typeface="Segoe UI" panose="020B0502040204020203" pitchFamily="34" charset="0"/>
              <a:ea typeface="Calibri" panose="020F0502020204030204" pitchFamily="34" charset="0"/>
              <a:cs typeface="Times New Roman" panose="02020603050405020304" pitchFamily="18" charset="0"/>
            </a:endParaRPr>
          </a:p>
        </p:txBody>
      </p:sp>
      <p:pic>
        <p:nvPicPr>
          <p:cNvPr id="3" name="Picture 4" descr="Pompeii | History, Volcano, Map, Population, Ruins, &amp; Facts | Britannica">
            <a:extLst>
              <a:ext uri="{FF2B5EF4-FFF2-40B4-BE49-F238E27FC236}">
                <a16:creationId xmlns:a16="http://schemas.microsoft.com/office/drawing/2014/main" id="{2132390A-FE38-C94E-8FFA-5C00339074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859" y="2260120"/>
            <a:ext cx="5086593" cy="332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76944"/>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753362"/>
            <a:ext cx="11525754" cy="970757"/>
          </a:xfrm>
        </p:spPr>
        <p:txBody>
          <a:bodyPr>
            <a:normAutofit fontScale="90000"/>
          </a:bodyPr>
          <a:lstStyle/>
          <a:p>
            <a:pPr algn="l"/>
            <a:r>
              <a:rPr lang="de-DE" sz="4000" b="1" dirty="0">
                <a:solidFill>
                  <a:srgbClr val="2E8C75"/>
                </a:solidFill>
                <a:latin typeface="Segoe UI"/>
                <a:cs typeface="Calibri Light"/>
              </a:rPr>
              <a:t>4. </a:t>
            </a:r>
            <a:r>
              <a:rPr lang="fr-FR" sz="4000" b="1" dirty="0">
                <a:solidFill>
                  <a:srgbClr val="2E8C75"/>
                </a:solidFill>
                <a:latin typeface="Segoe UI"/>
                <a:cs typeface="Calibri Light"/>
              </a:rPr>
              <a:t>In Rome kan je het </a:t>
            </a:r>
            <a:r>
              <a:rPr lang="fr-FR" sz="4000" b="1" dirty="0" err="1">
                <a:solidFill>
                  <a:srgbClr val="2E8C75"/>
                </a:solidFill>
                <a:latin typeface="Segoe UI"/>
                <a:cs typeface="Calibri Light"/>
              </a:rPr>
              <a:t>kleinste</a:t>
            </a:r>
            <a:r>
              <a:rPr lang="fr-FR" sz="4000" b="1" dirty="0">
                <a:solidFill>
                  <a:srgbClr val="2E8C75"/>
                </a:solidFill>
                <a:latin typeface="Segoe UI"/>
                <a:cs typeface="Calibri Light"/>
              </a:rPr>
              <a:t> land van de </a:t>
            </a:r>
            <a:r>
              <a:rPr lang="fr-FR" sz="4000" b="1" dirty="0" err="1">
                <a:solidFill>
                  <a:srgbClr val="2E8C75"/>
                </a:solidFill>
                <a:latin typeface="Segoe UI"/>
                <a:cs typeface="Calibri Light"/>
              </a:rPr>
              <a:t>wereld</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vinden</a:t>
            </a:r>
            <a:r>
              <a:rPr lang="fr-FR" sz="4000" b="1" dirty="0">
                <a:solidFill>
                  <a:srgbClr val="2E8C75"/>
                </a:solidFill>
                <a:latin typeface="Segoe UI"/>
                <a:cs typeface="Calibri Light"/>
              </a:rPr>
              <a:t>, </a:t>
            </a:r>
            <a:r>
              <a:rPr lang="fr-FR" sz="4000" b="1" dirty="0" err="1">
                <a:solidFill>
                  <a:srgbClr val="2E8C75"/>
                </a:solidFill>
                <a:latin typeface="Segoe UI"/>
                <a:cs typeface="Calibri Light"/>
              </a:rPr>
              <a:t>welk</a:t>
            </a:r>
            <a:r>
              <a:rPr lang="fr-FR" sz="4000" b="1" dirty="0">
                <a:solidFill>
                  <a:srgbClr val="2E8C75"/>
                </a:solidFill>
                <a:latin typeface="Segoe UI"/>
                <a:cs typeface="Calibri Light"/>
              </a:rPr>
              <a:t> land </a:t>
            </a:r>
            <a:r>
              <a:rPr lang="fr-FR" sz="4000" b="1" dirty="0" err="1">
                <a:solidFill>
                  <a:srgbClr val="2E8C75"/>
                </a:solidFill>
                <a:latin typeface="Segoe UI"/>
                <a:cs typeface="Calibri Light"/>
              </a:rPr>
              <a:t>is</a:t>
            </a:r>
            <a:r>
              <a:rPr lang="fr-FR" sz="4000" b="1" dirty="0">
                <a:solidFill>
                  <a:srgbClr val="2E8C75"/>
                </a:solidFill>
                <a:latin typeface="Segoe UI"/>
                <a:cs typeface="Calibri Light"/>
              </a:rPr>
              <a:t> dit?</a:t>
            </a:r>
            <a:endParaRPr lang="de-DE" sz="4800" b="1" dirty="0">
              <a:solidFill>
                <a:srgbClr val="2E8C75"/>
              </a:solidFill>
              <a:latin typeface="Segoe UI"/>
              <a:cs typeface="Segoe UI"/>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extBox 10">
            <a:extLst>
              <a:ext uri="{FF2B5EF4-FFF2-40B4-BE49-F238E27FC236}">
                <a16:creationId xmlns:a16="http://schemas.microsoft.com/office/drawing/2014/main" id="{0DB67441-380D-CC6C-121C-65FC55ACA70D}"/>
              </a:ext>
            </a:extLst>
          </p:cNvPr>
          <p:cNvSpPr txBox="1"/>
          <p:nvPr/>
        </p:nvSpPr>
        <p:spPr>
          <a:xfrm>
            <a:off x="1708029" y="2491454"/>
            <a:ext cx="9913357"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A. Malta</a:t>
            </a:r>
            <a:endParaRPr lang="fr-FR" sz="3000" dirty="0">
              <a:latin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FA18EBAE-DE81-0034-968D-400C73176537}"/>
              </a:ext>
            </a:extLst>
          </p:cNvPr>
          <p:cNvSpPr txBox="1"/>
          <p:nvPr/>
        </p:nvSpPr>
        <p:spPr>
          <a:xfrm>
            <a:off x="1708029" y="3444079"/>
            <a:ext cx="9137180"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B. San Marino</a:t>
            </a:r>
            <a:endParaRPr lang="fr-FR" sz="3000" dirty="0">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C689DC7D-96E2-C308-CC69-58B49CAA76EC}"/>
              </a:ext>
            </a:extLst>
          </p:cNvPr>
          <p:cNvSpPr txBox="1"/>
          <p:nvPr/>
        </p:nvSpPr>
        <p:spPr>
          <a:xfrm>
            <a:off x="1708029" y="4395196"/>
            <a:ext cx="8462514" cy="553998"/>
          </a:xfrm>
          <a:prstGeom prst="rect">
            <a:avLst/>
          </a:prstGeom>
          <a:noFill/>
        </p:spPr>
        <p:txBody>
          <a:bodyPr wrap="square" rtlCol="0">
            <a:spAutoFit/>
          </a:bodyPr>
          <a:lstStyle/>
          <a:p>
            <a:r>
              <a:rPr lang="fr-BE" sz="3000" dirty="0">
                <a:latin typeface="Segoe UI" panose="020B0502040204020203" pitchFamily="34" charset="0"/>
                <a:cs typeface="Segoe UI" panose="020B0502040204020203" pitchFamily="34" charset="0"/>
              </a:rPr>
              <a:t>C. </a:t>
            </a:r>
            <a:r>
              <a:rPr lang="fr-BE" sz="3000" dirty="0" err="1">
                <a:latin typeface="Segoe UI" panose="020B0502040204020203" pitchFamily="34" charset="0"/>
                <a:cs typeface="Segoe UI" panose="020B0502040204020203" pitchFamily="34" charset="0"/>
              </a:rPr>
              <a:t>Vaticaanstad</a:t>
            </a:r>
            <a:endParaRPr lang="fr-FR" sz="3000" dirty="0">
              <a:latin typeface="Segoe UI" panose="020B0502040204020203" pitchFamily="34" charset="0"/>
              <a:cs typeface="Segoe UI" panose="020B0502040204020203" pitchFamily="34" charset="0"/>
            </a:endParaRPr>
          </a:p>
        </p:txBody>
      </p:sp>
      <p:pic>
        <p:nvPicPr>
          <p:cNvPr id="1026" name="Picture 2" descr="Vaticaanstad met kerst fotobehang - Fotobehang.nl">
            <a:extLst>
              <a:ext uri="{FF2B5EF4-FFF2-40B4-BE49-F238E27FC236}">
                <a16:creationId xmlns:a16="http://schemas.microsoft.com/office/drawing/2014/main" id="{D5F194DC-291E-E929-D835-1AD4E93139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3306" y="2111550"/>
            <a:ext cx="6198080" cy="387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550695"/>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F3CBFE81-007C-4C88-A988-9376B3A7643D}"/>
              </a:ext>
            </a:extLst>
          </p:cNvPr>
          <p:cNvSpPr/>
          <p:nvPr/>
        </p:nvSpPr>
        <p:spPr>
          <a:xfrm>
            <a:off x="-4763" y="-4763"/>
            <a:ext cx="12192000" cy="119063"/>
          </a:xfrm>
          <a:prstGeom prst="rect">
            <a:avLst/>
          </a:prstGeom>
          <a:solidFill>
            <a:srgbClr val="BAD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661483" y="157932"/>
            <a:ext cx="11525754" cy="970757"/>
          </a:xfrm>
        </p:spPr>
        <p:txBody>
          <a:bodyPr>
            <a:normAutofit fontScale="90000"/>
          </a:bodyPr>
          <a:lstStyle/>
          <a:p>
            <a:pPr algn="l"/>
            <a:r>
              <a:rPr lang="fr-FR" sz="3600" b="1" dirty="0">
                <a:solidFill>
                  <a:srgbClr val="2E8C75"/>
                </a:solidFill>
                <a:latin typeface="Segoe UI"/>
                <a:cs typeface="Calibri Light"/>
              </a:rPr>
              <a:t>In Rome kan je het </a:t>
            </a:r>
            <a:r>
              <a:rPr lang="fr-FR" sz="3600" b="1" dirty="0" err="1">
                <a:solidFill>
                  <a:srgbClr val="2E8C75"/>
                </a:solidFill>
                <a:latin typeface="Segoe UI"/>
                <a:cs typeface="Calibri Light"/>
              </a:rPr>
              <a:t>kleinste</a:t>
            </a:r>
            <a:r>
              <a:rPr lang="fr-FR" sz="3600" b="1" dirty="0">
                <a:solidFill>
                  <a:srgbClr val="2E8C75"/>
                </a:solidFill>
                <a:latin typeface="Segoe UI"/>
                <a:cs typeface="Calibri Light"/>
              </a:rPr>
              <a:t> land van de </a:t>
            </a:r>
            <a:r>
              <a:rPr lang="fr-FR" sz="3600" b="1" dirty="0" err="1">
                <a:solidFill>
                  <a:srgbClr val="2E8C75"/>
                </a:solidFill>
                <a:latin typeface="Segoe UI"/>
                <a:cs typeface="Calibri Light"/>
              </a:rPr>
              <a:t>wereld</a:t>
            </a:r>
            <a:r>
              <a:rPr lang="fr-FR" sz="3600" b="1" dirty="0">
                <a:solidFill>
                  <a:srgbClr val="2E8C75"/>
                </a:solidFill>
                <a:latin typeface="Segoe UI"/>
                <a:cs typeface="Calibri Light"/>
              </a:rPr>
              <a:t> </a:t>
            </a:r>
            <a:r>
              <a:rPr lang="fr-FR" sz="3600" b="1" dirty="0" err="1">
                <a:solidFill>
                  <a:srgbClr val="2E8C75"/>
                </a:solidFill>
                <a:latin typeface="Segoe UI"/>
                <a:cs typeface="Calibri Light"/>
              </a:rPr>
              <a:t>vinden</a:t>
            </a:r>
            <a:r>
              <a:rPr lang="fr-FR" sz="3600" b="1" dirty="0">
                <a:solidFill>
                  <a:srgbClr val="2E8C75"/>
                </a:solidFill>
                <a:latin typeface="Segoe UI"/>
                <a:cs typeface="Calibri Light"/>
              </a:rPr>
              <a:t>, </a:t>
            </a:r>
            <a:r>
              <a:rPr lang="fr-FR" sz="3600" b="1" dirty="0" err="1">
                <a:solidFill>
                  <a:srgbClr val="2E8C75"/>
                </a:solidFill>
                <a:latin typeface="Segoe UI"/>
                <a:cs typeface="Calibri Light"/>
              </a:rPr>
              <a:t>welk</a:t>
            </a:r>
            <a:r>
              <a:rPr lang="fr-FR" sz="3600" b="1" dirty="0">
                <a:solidFill>
                  <a:srgbClr val="2E8C75"/>
                </a:solidFill>
                <a:latin typeface="Segoe UI"/>
                <a:cs typeface="Calibri Light"/>
              </a:rPr>
              <a:t> land </a:t>
            </a:r>
            <a:r>
              <a:rPr lang="fr-FR" sz="3600" b="1" dirty="0" err="1">
                <a:solidFill>
                  <a:srgbClr val="2E8C75"/>
                </a:solidFill>
                <a:latin typeface="Segoe UI"/>
                <a:cs typeface="Calibri Light"/>
              </a:rPr>
              <a:t>is</a:t>
            </a:r>
            <a:r>
              <a:rPr lang="fr-FR" sz="3600" b="1" dirty="0">
                <a:solidFill>
                  <a:srgbClr val="2E8C75"/>
                </a:solidFill>
                <a:latin typeface="Segoe UI"/>
                <a:cs typeface="Calibri Light"/>
              </a:rPr>
              <a:t> dit?</a:t>
            </a:r>
            <a:endParaRPr lang="de-DE" sz="3600" b="1" dirty="0">
              <a:solidFill>
                <a:srgbClr val="EE893F"/>
              </a:solidFill>
              <a:latin typeface="Segoe UI"/>
              <a:cs typeface="Calibri Light"/>
            </a:endParaRPr>
          </a:p>
        </p:txBody>
      </p:sp>
      <p:sp>
        <p:nvSpPr>
          <p:cNvPr id="13" name="Rechthoek 12">
            <a:extLst>
              <a:ext uri="{FF2B5EF4-FFF2-40B4-BE49-F238E27FC236}">
                <a16:creationId xmlns:a16="http://schemas.microsoft.com/office/drawing/2014/main" id="{584FC1B2-B809-4823-AD53-D1A0C11EBAE6}"/>
              </a:ext>
            </a:extLst>
          </p:cNvPr>
          <p:cNvSpPr/>
          <p:nvPr/>
        </p:nvSpPr>
        <p:spPr>
          <a:xfrm>
            <a:off x="4761" y="6719527"/>
            <a:ext cx="12292641" cy="133440"/>
          </a:xfrm>
          <a:prstGeom prst="rect">
            <a:avLst/>
          </a:prstGeom>
          <a:solidFill>
            <a:srgbClr val="2E8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xtBox 4">
            <a:extLst>
              <a:ext uri="{FF2B5EF4-FFF2-40B4-BE49-F238E27FC236}">
                <a16:creationId xmlns:a16="http://schemas.microsoft.com/office/drawing/2014/main" id="{5F273458-09C8-D2BD-AB00-79C3A3282118}"/>
              </a:ext>
            </a:extLst>
          </p:cNvPr>
          <p:cNvSpPr txBox="1"/>
          <p:nvPr/>
        </p:nvSpPr>
        <p:spPr>
          <a:xfrm>
            <a:off x="6728603" y="1141752"/>
            <a:ext cx="4758123" cy="3588418"/>
          </a:xfrm>
          <a:prstGeom prst="rect">
            <a:avLst/>
          </a:prstGeom>
          <a:noFill/>
        </p:spPr>
        <p:txBody>
          <a:bodyPr wrap="square" rtlCol="0">
            <a:spAutoFit/>
          </a:bodyPr>
          <a:lstStyle/>
          <a:p>
            <a:pPr marL="228600">
              <a:lnSpc>
                <a:spcPct val="107000"/>
              </a:lnSpc>
              <a:spcAft>
                <a:spcPts val="800"/>
              </a:spcAft>
            </a:pPr>
            <a:endParaRPr lang="fr-FR" sz="2600" dirty="0">
              <a:effectLst/>
              <a:latin typeface="Segoe UI" panose="020B0502040204020203"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fr-FR" sz="2600" dirty="0" err="1">
                <a:latin typeface="Segoe UI" panose="020B0502040204020203" pitchFamily="34" charset="0"/>
                <a:ea typeface="Calibri" panose="020F0502020204030204" pitchFamily="34" charset="0"/>
                <a:cs typeface="Times New Roman" panose="02020603050405020304" pitchFamily="18" charset="0"/>
              </a:rPr>
              <a:t>Goed</a:t>
            </a:r>
            <a:r>
              <a:rPr lang="fr-FR" sz="2600" dirty="0">
                <a:latin typeface="Segoe UI" panose="020B0502040204020203" pitchFamily="34" charset="0"/>
                <a:ea typeface="Calibri" panose="020F0502020204030204" pitchFamily="34" charset="0"/>
                <a:cs typeface="Times New Roman" panose="02020603050405020304" pitchFamily="18" charset="0"/>
              </a:rPr>
              <a:t> </a:t>
            </a:r>
            <a:r>
              <a:rPr lang="fr-FR" sz="2600" dirty="0" err="1">
                <a:latin typeface="Segoe UI" panose="020B0502040204020203" pitchFamily="34" charset="0"/>
                <a:ea typeface="Calibri" panose="020F0502020204030204" pitchFamily="34" charset="0"/>
                <a:cs typeface="Times New Roman" panose="02020603050405020304" pitchFamily="18" charset="0"/>
              </a:rPr>
              <a:t>gedaan</a:t>
            </a:r>
            <a:r>
              <a:rPr lang="fr-FR" sz="2600" dirty="0">
                <a:latin typeface="Segoe UI" panose="020B0502040204020203" pitchFamily="34" charset="0"/>
                <a:ea typeface="Calibri" panose="020F0502020204030204" pitchFamily="34" charset="0"/>
                <a:cs typeface="Times New Roman" panose="02020603050405020304" pitchFamily="18" charset="0"/>
              </a:rPr>
              <a:t>,</a:t>
            </a:r>
            <a:r>
              <a:rPr lang="fr-FR" sz="2600" b="1" dirty="0">
                <a:latin typeface="Segoe UI" panose="020B0502040204020203" pitchFamily="34" charset="0"/>
                <a:ea typeface="Calibri" panose="020F0502020204030204" pitchFamily="34" charset="0"/>
                <a:cs typeface="Times New Roman" panose="02020603050405020304" pitchFamily="18" charset="0"/>
              </a:rPr>
              <a:t> </a:t>
            </a:r>
            <a:r>
              <a:rPr lang="fr-FR" sz="2600" b="1" dirty="0" err="1">
                <a:latin typeface="Segoe UI" panose="020B0502040204020203" pitchFamily="34" charset="0"/>
                <a:ea typeface="Calibri" panose="020F0502020204030204" pitchFamily="34" charset="0"/>
                <a:cs typeface="Times New Roman" panose="02020603050405020304" pitchFamily="18" charset="0"/>
              </a:rPr>
              <a:t>a</a:t>
            </a:r>
            <a:r>
              <a:rPr lang="fr-FR" sz="2600" b="1" dirty="0" err="1">
                <a:effectLst/>
                <a:latin typeface="Segoe UI" panose="020B0502040204020203" pitchFamily="34" charset="0"/>
                <a:ea typeface="Calibri" panose="020F0502020204030204" pitchFamily="34" charset="0"/>
                <a:cs typeface="Times New Roman" panose="02020603050405020304" pitchFamily="18" charset="0"/>
              </a:rPr>
              <a:t>ntwoord</a:t>
            </a:r>
            <a:r>
              <a:rPr lang="fr-FR" sz="2600" b="1" dirty="0">
                <a:effectLst/>
                <a:latin typeface="Segoe UI" panose="020B0502040204020203" pitchFamily="34" charset="0"/>
                <a:ea typeface="Calibri" panose="020F0502020204030204" pitchFamily="34" charset="0"/>
                <a:cs typeface="Times New Roman" panose="02020603050405020304" pitchFamily="18" charset="0"/>
              </a:rPr>
              <a:t> C</a:t>
            </a:r>
            <a:r>
              <a:rPr lang="fr-FR" sz="2600" dirty="0">
                <a:effectLst/>
                <a:latin typeface="Segoe UI" panose="020B0502040204020203" pitchFamily="34" charset="0"/>
                <a:ea typeface="Calibri" panose="020F0502020204030204" pitchFamily="34" charset="0"/>
                <a:cs typeface="Times New Roman" panose="02020603050405020304" pitchFamily="18" charset="0"/>
              </a:rPr>
              <a:t>!</a:t>
            </a:r>
            <a:br>
              <a:rPr lang="fr-FR" sz="2600" dirty="0">
                <a:effectLst/>
                <a:latin typeface="Segoe UI" panose="020B0502040204020203" pitchFamily="34" charset="0"/>
                <a:ea typeface="Calibri" panose="020F0502020204030204" pitchFamily="34" charset="0"/>
                <a:cs typeface="Times New Roman" panose="02020603050405020304" pitchFamily="18" charset="0"/>
              </a:rPr>
            </a:br>
            <a:br>
              <a:rPr lang="fr-FR" sz="2600" dirty="0">
                <a:effectLst/>
                <a:latin typeface="Segoe UI" panose="020B0502040204020203" pitchFamily="34" charset="0"/>
                <a:ea typeface="Calibri" panose="020F0502020204030204" pitchFamily="34" charset="0"/>
                <a:cs typeface="Times New Roman" panose="02020603050405020304" pitchFamily="18" charset="0"/>
              </a:rPr>
            </a:br>
            <a:r>
              <a:rPr lang="nl-NL" sz="2600" dirty="0">
                <a:latin typeface="Segoe UI" panose="020B0502040204020203" pitchFamily="34" charset="0"/>
                <a:ea typeface="Calibri" panose="020F0502020204030204" pitchFamily="34" charset="0"/>
                <a:cs typeface="Times New Roman" panose="02020603050405020304" pitchFamily="18" charset="0"/>
              </a:rPr>
              <a:t>Het kleinste land van de wereld is Vaticaanstad. De Sint-Pieterbasiliek is de grootste kerk van de wereld en thuis van de paus.</a:t>
            </a:r>
          </a:p>
        </p:txBody>
      </p:sp>
      <p:pic>
        <p:nvPicPr>
          <p:cNvPr id="3" name="Picture 2" descr="Vaticaanstad met kerst fotobehang - Fotobehang.nl">
            <a:extLst>
              <a:ext uri="{FF2B5EF4-FFF2-40B4-BE49-F238E27FC236}">
                <a16:creationId xmlns:a16="http://schemas.microsoft.com/office/drawing/2014/main" id="{7BD6C930-359E-A0C2-24C0-44FECAED66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280" y="1693910"/>
            <a:ext cx="6198080" cy="387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23781"/>
      </p:ext>
    </p:extLst>
  </p:cSld>
  <p:clrMapOvr>
    <a:masterClrMapping/>
  </p:clrMapOvr>
  <mc:AlternateContent xmlns:mc="http://schemas.openxmlformats.org/markup-compatibility/2006" xmlns:p14="http://schemas.microsoft.com/office/powerpoint/2010/main">
    <mc:Choice Requires="p14">
      <p:transition p14:dur="0" advClick="0" advTm="15000"/>
    </mc:Choice>
    <mc:Fallback xmlns="">
      <p:transition advClick="0" advTm="15000"/>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3662</TotalTime>
  <Words>989</Words>
  <Application>Microsoft Office PowerPoint</Application>
  <PresentationFormat>Breedbeeld</PresentationFormat>
  <Paragraphs>91</Paragraphs>
  <Slides>22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Calibri Light</vt:lpstr>
      <vt:lpstr>Segoe UI</vt:lpstr>
      <vt:lpstr>Titillium Web</vt:lpstr>
      <vt:lpstr>Office Theme</vt:lpstr>
      <vt:lpstr>Wist je dat Quiz  Tour SilverFit Mile 2025  Hoeveel weet jij van Italië?</vt:lpstr>
      <vt:lpstr>1. Het Comomeer is het diepste meer van Italië, hoe diep is het diepste punt van dit meer?</vt:lpstr>
      <vt:lpstr>Het Comomeer is het diepste meer van Italië, hoe diep is het diepste punt van dit meer?</vt:lpstr>
      <vt:lpstr>2. Ken je de naam van de stad op de foto?</vt:lpstr>
      <vt:lpstr>Ken je de naam van de stad op de foto?</vt:lpstr>
      <vt:lpstr>3. Welke stad werd in 79 na christus bedekt door as als gevolg van een uitbarsting van de Vesuvius en is daardoor een van de best bewaarde Romeinse steden?</vt:lpstr>
      <vt:lpstr>Welke stad werd in 79 na christus bedekt door as als gevolg van een uitbarsting van de Vesuvius en is daardoor een van de best bewaarde Romeinse steden?</vt:lpstr>
      <vt:lpstr>4. In Rome kan je het kleinste land van de wereld vinden, welk land is dit?</vt:lpstr>
      <vt:lpstr>In Rome kan je het kleinste land van de wereld vinden, welk land is dit?</vt:lpstr>
      <vt:lpstr>5.Wat is de betekenis van de traditionele Italiaanse gebaar, waarbij vingers samengeknepen zijn?</vt:lpstr>
      <vt:lpstr>Wat is de betekenis van de traditionele Italiaanse gebaar, waarbij vingers samengeknepen zijn?</vt:lpstr>
      <vt:lpstr>PowerPoint-presentatie</vt:lpstr>
      <vt:lpstr>Het Iconische Colosseum in Rome werd gebouwd bovenop wat?</vt:lpstr>
      <vt:lpstr>7.Welk beroemd Italiaans pastagerecht is gemaakt met eieren, kaas en varkensvlees?</vt:lpstr>
      <vt:lpstr>Welk beroemd Italiaans pastagerecht is gemaakt met eieren, kaas en varkensvlees?</vt:lpstr>
      <vt:lpstr>8. Welke beroemde Italiaanse sportwagenfabrikant heeft een steigerend paard in zijn logo?</vt:lpstr>
      <vt:lpstr>Welke beroemde Italiaanse sportwagenfabrikant heeft een steigerend paard in zijn logo?</vt:lpstr>
      <vt:lpstr>9. Welke ongewone wet wordt in Italië nageleefd?</vt:lpstr>
      <vt:lpstr>Welke ongewone wet wordt in Italië nageleefd?</vt:lpstr>
      <vt:lpstr>10. In Italië drink je cappuccino alleen in de .…</vt:lpstr>
      <vt:lpstr>In Italië drink je cappuccino alleen in de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Silverfit</dc:creator>
  <cp:lastModifiedBy>Lucy IJntema</cp:lastModifiedBy>
  <cp:revision>268</cp:revision>
  <dcterms:created xsi:type="dcterms:W3CDTF">2021-04-14T05:58:28Z</dcterms:created>
  <dcterms:modified xsi:type="dcterms:W3CDTF">2025-05-12T09:57:27Z</dcterms:modified>
</cp:coreProperties>
</file>