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1" r:id="rId2"/>
    <p:sldId id="258" r:id="rId3"/>
    <p:sldId id="290" r:id="rId4"/>
    <p:sldId id="291" r:id="rId5"/>
    <p:sldId id="292" r:id="rId6"/>
    <p:sldId id="293" r:id="rId7"/>
    <p:sldId id="294" r:id="rId8"/>
    <p:sldId id="295" r:id="rId9"/>
    <p:sldId id="289"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999999"/>
    <a:srgbClr val="2E8C75"/>
    <a:srgbClr val="EE893F"/>
    <a:srgbClr val="BAD2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57" d="100"/>
          <a:sy n="57" d="100"/>
        </p:scale>
        <p:origin x="132" y="12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420589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89774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51450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286761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442144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451880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1391691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4220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39626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036599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681767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5/12/2025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‹nr.›</a:t>
            </a:fld>
            <a:endParaRPr lang="en-US" dirty="0"/>
          </a:p>
        </p:txBody>
      </p:sp>
    </p:spTree>
    <p:extLst>
      <p:ext uri="{BB962C8B-B14F-4D97-AF65-F5344CB8AC3E}">
        <p14:creationId xmlns:p14="http://schemas.microsoft.com/office/powerpoint/2010/main" val="17176160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5" name="Picture 4" descr="Icon&#10;&#10;Description automatically generated">
            <a:extLst>
              <a:ext uri="{FF2B5EF4-FFF2-40B4-BE49-F238E27FC236}">
                <a16:creationId xmlns:a16="http://schemas.microsoft.com/office/drawing/2014/main" id="{9D135652-545D-202E-32B8-DAE0873BBC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000" y="5334145"/>
            <a:ext cx="3186718" cy="1232136"/>
          </a:xfrm>
          <a:prstGeom prst="rect">
            <a:avLst/>
          </a:prstGeom>
        </p:spPr>
      </p:pic>
      <p:pic>
        <p:nvPicPr>
          <p:cNvPr id="6" name="Picture 5" descr="Icon&#10;&#10;Description automatically generated">
            <a:extLst>
              <a:ext uri="{FF2B5EF4-FFF2-40B4-BE49-F238E27FC236}">
                <a16:creationId xmlns:a16="http://schemas.microsoft.com/office/drawing/2014/main" id="{BD6B3688-D9EB-0FE1-2925-E62E2442E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721" y="202996"/>
            <a:ext cx="10414719" cy="6427834"/>
          </a:xfrm>
          <a:prstGeom prst="rect">
            <a:avLst/>
          </a:prstGeom>
        </p:spPr>
      </p:pic>
      <p:sp>
        <p:nvSpPr>
          <p:cNvPr id="11" name="Titel 1">
            <a:extLst>
              <a:ext uri="{FF2B5EF4-FFF2-40B4-BE49-F238E27FC236}">
                <a16:creationId xmlns:a16="http://schemas.microsoft.com/office/drawing/2014/main" id="{CFC7E891-9576-9D17-B060-E2219E78B033}"/>
              </a:ext>
            </a:extLst>
          </p:cNvPr>
          <p:cNvSpPr>
            <a:spLocks noGrp="1"/>
          </p:cNvSpPr>
          <p:nvPr>
            <p:ph type="ctrTitle"/>
          </p:nvPr>
        </p:nvSpPr>
        <p:spPr>
          <a:xfrm>
            <a:off x="1528540" y="504149"/>
            <a:ext cx="8957738" cy="5446064"/>
          </a:xfrm>
        </p:spPr>
        <p:txBody>
          <a:bodyPr anchor="ctr" anchorCtr="0">
            <a:normAutofit/>
          </a:bodyPr>
          <a:lstStyle/>
          <a:p>
            <a:r>
              <a:rPr lang="nl-NL" sz="8800" b="1" noProof="0" dirty="0">
                <a:solidFill>
                  <a:srgbClr val="2E8C75"/>
                </a:solidFill>
                <a:latin typeface="Segoe UI"/>
                <a:cs typeface="Calibri Light"/>
              </a:rPr>
              <a:t>Herinneringen over fietsen</a:t>
            </a:r>
            <a:endParaRPr lang="nl-NL" sz="8800" b="1" noProof="0" dirty="0">
              <a:solidFill>
                <a:srgbClr val="EE893F"/>
              </a:solidFill>
              <a:latin typeface="Segoe UI"/>
              <a:cs typeface="Segoe UI"/>
            </a:endParaRPr>
          </a:p>
        </p:txBody>
      </p:sp>
    </p:spTree>
    <p:extLst>
      <p:ext uri="{BB962C8B-B14F-4D97-AF65-F5344CB8AC3E}">
        <p14:creationId xmlns:p14="http://schemas.microsoft.com/office/powerpoint/2010/main" val="13837108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 name="Titel 1"/>
          <p:cNvSpPr>
            <a:spLocks noGrp="1"/>
          </p:cNvSpPr>
          <p:nvPr>
            <p:ph type="ctrTitle"/>
          </p:nvPr>
        </p:nvSpPr>
        <p:spPr>
          <a:xfrm>
            <a:off x="661483" y="240612"/>
            <a:ext cx="11082448" cy="6240870"/>
          </a:xfrm>
        </p:spPr>
        <p:txBody>
          <a:bodyPr anchor="t">
            <a:normAutofit/>
          </a:bodyPr>
          <a:lstStyle/>
          <a:p>
            <a:pPr algn="l">
              <a:lnSpc>
                <a:spcPct val="150000"/>
              </a:lnSpc>
            </a:pPr>
            <a:r>
              <a:rPr lang="nl-NL" sz="4000" b="1" noProof="0" dirty="0">
                <a:solidFill>
                  <a:srgbClr val="2E8C75"/>
                </a:solidFill>
                <a:latin typeface="Segoe UI"/>
                <a:cs typeface="Calibri Light"/>
              </a:rPr>
              <a:t>Herinner jij je eerste fiets nog?</a:t>
            </a:r>
            <a:br>
              <a:rPr lang="nl-NL" sz="4000" b="1" noProof="0" dirty="0">
                <a:solidFill>
                  <a:srgbClr val="2E8C75"/>
                </a:solidFill>
                <a:latin typeface="Segoe UI"/>
                <a:cs typeface="Calibri Light"/>
              </a:rPr>
            </a:br>
            <a:r>
              <a:rPr lang="nl-NL" sz="4000" noProof="0" dirty="0">
                <a:solidFill>
                  <a:srgbClr val="2E8C75"/>
                </a:solidFill>
                <a:latin typeface="Segoe UI"/>
                <a:cs typeface="Calibri Light"/>
              </a:rPr>
              <a:t>Vertel ons hoe de fiets eruit zag! Hoe zag de fiets eruit? Van wie kreeg je de fiets en bij welke gelegenheid?</a:t>
            </a:r>
            <a:endParaRPr lang="nl-NL" sz="4800" noProof="0" dirty="0">
              <a:solidFill>
                <a:srgbClr val="2E8C75"/>
              </a:solidFill>
              <a:latin typeface="Segoe UI"/>
              <a:cs typeface="Segoe UI"/>
            </a:endParaRPr>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5" name="Afbeelding 4">
            <a:extLst>
              <a:ext uri="{FF2B5EF4-FFF2-40B4-BE49-F238E27FC236}">
                <a16:creationId xmlns:a16="http://schemas.microsoft.com/office/drawing/2014/main" id="{FA2D8ED8-CF93-57C1-4374-6B68C94E578D}"/>
              </a:ext>
            </a:extLst>
          </p:cNvPr>
          <p:cNvPicPr>
            <a:picLocks noChangeAspect="1"/>
          </p:cNvPicPr>
          <p:nvPr/>
        </p:nvPicPr>
        <p:blipFill>
          <a:blip r:embed="rId2"/>
          <a:stretch>
            <a:fillRect/>
          </a:stretch>
        </p:blipFill>
        <p:spPr>
          <a:xfrm>
            <a:off x="6387331" y="3429000"/>
            <a:ext cx="3290527" cy="3290527"/>
          </a:xfrm>
          <a:prstGeom prst="rect">
            <a:avLst/>
          </a:prstGeom>
        </p:spPr>
      </p:pic>
    </p:spTree>
    <p:extLst>
      <p:ext uri="{BB962C8B-B14F-4D97-AF65-F5344CB8AC3E}">
        <p14:creationId xmlns:p14="http://schemas.microsoft.com/office/powerpoint/2010/main" val="180150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 name="Titel 1"/>
          <p:cNvSpPr>
            <a:spLocks noGrp="1"/>
          </p:cNvSpPr>
          <p:nvPr>
            <p:ph type="ctrTitle"/>
          </p:nvPr>
        </p:nvSpPr>
        <p:spPr>
          <a:xfrm>
            <a:off x="661483" y="240612"/>
            <a:ext cx="11082448" cy="6240870"/>
          </a:xfrm>
        </p:spPr>
        <p:txBody>
          <a:bodyPr anchor="t">
            <a:normAutofit/>
          </a:bodyPr>
          <a:lstStyle/>
          <a:p>
            <a:pPr algn="l">
              <a:lnSpc>
                <a:spcPct val="150000"/>
              </a:lnSpc>
            </a:pPr>
            <a:r>
              <a:rPr lang="nl-NL" sz="4000" b="1" noProof="0" dirty="0">
                <a:solidFill>
                  <a:srgbClr val="2E8C75"/>
                </a:solidFill>
                <a:latin typeface="Segoe UI"/>
                <a:cs typeface="Calibri Light"/>
              </a:rPr>
              <a:t>Fietste je vroeger veel?</a:t>
            </a:r>
            <a:br>
              <a:rPr lang="nl-NL" sz="4000" b="1" noProof="0" dirty="0">
                <a:solidFill>
                  <a:srgbClr val="2E8C75"/>
                </a:solidFill>
                <a:latin typeface="Segoe UI"/>
                <a:cs typeface="Calibri Light"/>
              </a:rPr>
            </a:br>
            <a:r>
              <a:rPr lang="nl-NL" sz="4000" noProof="0" dirty="0">
                <a:solidFill>
                  <a:srgbClr val="2E8C75"/>
                </a:solidFill>
                <a:latin typeface="Segoe UI"/>
                <a:cs typeface="Calibri Light"/>
              </a:rPr>
              <a:t>Genoot je van weekendtripjes met vrienden en familie?</a:t>
            </a:r>
            <a:endParaRPr lang="nl-NL" sz="4800" b="1" noProof="0" dirty="0">
              <a:solidFill>
                <a:srgbClr val="2E8C75"/>
              </a:solidFill>
              <a:latin typeface="Segoe UI"/>
              <a:cs typeface="Segoe UI"/>
            </a:endParaRPr>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3" name="Afbeelding 2">
            <a:extLst>
              <a:ext uri="{FF2B5EF4-FFF2-40B4-BE49-F238E27FC236}">
                <a16:creationId xmlns:a16="http://schemas.microsoft.com/office/drawing/2014/main" id="{CBFFB5DE-AE58-C620-C5AE-3B79886C49FD}"/>
              </a:ext>
            </a:extLst>
          </p:cNvPr>
          <p:cNvPicPr>
            <a:picLocks noChangeAspect="1"/>
          </p:cNvPicPr>
          <p:nvPr/>
        </p:nvPicPr>
        <p:blipFill>
          <a:blip r:embed="rId2"/>
          <a:stretch>
            <a:fillRect/>
          </a:stretch>
        </p:blipFill>
        <p:spPr>
          <a:xfrm>
            <a:off x="3174879" y="3361047"/>
            <a:ext cx="5391149" cy="3019043"/>
          </a:xfrm>
          <a:prstGeom prst="rect">
            <a:avLst/>
          </a:prstGeom>
        </p:spPr>
      </p:pic>
    </p:spTree>
    <p:extLst>
      <p:ext uri="{BB962C8B-B14F-4D97-AF65-F5344CB8AC3E}">
        <p14:creationId xmlns:p14="http://schemas.microsoft.com/office/powerpoint/2010/main" val="751966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 name="Titel 1"/>
          <p:cNvSpPr>
            <a:spLocks noGrp="1"/>
          </p:cNvSpPr>
          <p:nvPr>
            <p:ph type="ctrTitle"/>
          </p:nvPr>
        </p:nvSpPr>
        <p:spPr>
          <a:xfrm>
            <a:off x="6553200" y="240612"/>
            <a:ext cx="5190730" cy="6240870"/>
          </a:xfrm>
        </p:spPr>
        <p:txBody>
          <a:bodyPr anchor="ctr">
            <a:normAutofit/>
          </a:bodyPr>
          <a:lstStyle/>
          <a:p>
            <a:pPr algn="l">
              <a:lnSpc>
                <a:spcPct val="150000"/>
              </a:lnSpc>
            </a:pPr>
            <a:r>
              <a:rPr lang="nl-NL" sz="4000" b="1" noProof="0" dirty="0">
                <a:solidFill>
                  <a:srgbClr val="2E8C75"/>
                </a:solidFill>
                <a:latin typeface="Segoe UI"/>
                <a:cs typeface="Calibri Light"/>
              </a:rPr>
              <a:t>Heb je ooit een lekke band gehad? </a:t>
            </a:r>
            <a:r>
              <a:rPr lang="nl-NL" sz="4000" noProof="0" dirty="0">
                <a:solidFill>
                  <a:srgbClr val="2E8C75"/>
                </a:solidFill>
                <a:latin typeface="Segoe UI"/>
                <a:cs typeface="Calibri Light"/>
              </a:rPr>
              <a:t>Wist je hoe je een band moest repareren? Heeft iemand je geholpen?</a:t>
            </a:r>
            <a:endParaRPr lang="nl-NL" sz="4800" noProof="0" dirty="0">
              <a:solidFill>
                <a:srgbClr val="2E8C75"/>
              </a:solidFill>
              <a:latin typeface="Segoe UI"/>
              <a:cs typeface="Segoe UI"/>
            </a:endParaRPr>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3" name="Afbeelding 2">
            <a:extLst>
              <a:ext uri="{FF2B5EF4-FFF2-40B4-BE49-F238E27FC236}">
                <a16:creationId xmlns:a16="http://schemas.microsoft.com/office/drawing/2014/main" id="{27558075-8F5D-9F23-B50A-BB579456088C}"/>
              </a:ext>
            </a:extLst>
          </p:cNvPr>
          <p:cNvPicPr>
            <a:picLocks noChangeAspect="1"/>
          </p:cNvPicPr>
          <p:nvPr/>
        </p:nvPicPr>
        <p:blipFill>
          <a:blip r:embed="rId2"/>
          <a:stretch>
            <a:fillRect/>
          </a:stretch>
        </p:blipFill>
        <p:spPr>
          <a:xfrm>
            <a:off x="352828" y="1645353"/>
            <a:ext cx="5797992" cy="3858300"/>
          </a:xfrm>
          <a:prstGeom prst="rect">
            <a:avLst/>
          </a:prstGeom>
        </p:spPr>
      </p:pic>
    </p:spTree>
    <p:extLst>
      <p:ext uri="{BB962C8B-B14F-4D97-AF65-F5344CB8AC3E}">
        <p14:creationId xmlns:p14="http://schemas.microsoft.com/office/powerpoint/2010/main" val="4063379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8" name="Titel 1">
            <a:extLst>
              <a:ext uri="{FF2B5EF4-FFF2-40B4-BE49-F238E27FC236}">
                <a16:creationId xmlns:a16="http://schemas.microsoft.com/office/drawing/2014/main" id="{582C609A-EDE4-FE04-40CF-7AD108BE2660}"/>
              </a:ext>
            </a:extLst>
          </p:cNvPr>
          <p:cNvSpPr>
            <a:spLocks noGrp="1"/>
          </p:cNvSpPr>
          <p:nvPr>
            <p:ph type="ctrTitle"/>
          </p:nvPr>
        </p:nvSpPr>
        <p:spPr>
          <a:xfrm>
            <a:off x="661483" y="240612"/>
            <a:ext cx="11082448" cy="1686800"/>
          </a:xfrm>
        </p:spPr>
        <p:txBody>
          <a:bodyPr anchor="t">
            <a:normAutofit/>
          </a:bodyPr>
          <a:lstStyle/>
          <a:p>
            <a:pPr algn="l">
              <a:lnSpc>
                <a:spcPct val="150000"/>
              </a:lnSpc>
            </a:pPr>
            <a:r>
              <a:rPr lang="nl-NL" sz="4000" b="1" noProof="0" dirty="0">
                <a:solidFill>
                  <a:srgbClr val="2E8C75"/>
                </a:solidFill>
                <a:latin typeface="Segoe UI"/>
                <a:cs typeface="Calibri Light"/>
              </a:rPr>
              <a:t>Waarvoor gebruikte je je fiets?</a:t>
            </a:r>
            <a:endParaRPr lang="nl-NL" sz="4800" b="1" noProof="0" dirty="0">
              <a:solidFill>
                <a:srgbClr val="2E8C75"/>
              </a:solidFill>
              <a:latin typeface="Segoe UI"/>
              <a:cs typeface="Segoe UI"/>
            </a:endParaRPr>
          </a:p>
        </p:txBody>
      </p:sp>
      <p:sp>
        <p:nvSpPr>
          <p:cNvPr id="17" name="TextBox 16">
            <a:extLst>
              <a:ext uri="{FF2B5EF4-FFF2-40B4-BE49-F238E27FC236}">
                <a16:creationId xmlns:a16="http://schemas.microsoft.com/office/drawing/2014/main" id="{BD1B2A44-26CF-11F3-3DB0-665FACE88678}"/>
              </a:ext>
            </a:extLst>
          </p:cNvPr>
          <p:cNvSpPr txBox="1"/>
          <p:nvPr/>
        </p:nvSpPr>
        <p:spPr>
          <a:xfrm>
            <a:off x="180210" y="3780722"/>
            <a:ext cx="3012037" cy="553998"/>
          </a:xfrm>
          <a:prstGeom prst="rect">
            <a:avLst/>
          </a:prstGeom>
          <a:noFill/>
        </p:spPr>
        <p:txBody>
          <a:bodyPr wrap="square" rtlCol="0">
            <a:spAutoFit/>
          </a:bodyPr>
          <a:lstStyle/>
          <a:p>
            <a:pPr algn="ctr"/>
            <a:r>
              <a:rPr lang="nl-NL" sz="3000" noProof="0" dirty="0">
                <a:solidFill>
                  <a:srgbClr val="666666"/>
                </a:solidFill>
                <a:latin typeface="Segoe UI" panose="020B0502040204020203" pitchFamily="34" charset="0"/>
                <a:cs typeface="Segoe UI" panose="020B0502040204020203" pitchFamily="34" charset="0"/>
              </a:rPr>
              <a:t>Voor sporten</a:t>
            </a:r>
          </a:p>
        </p:txBody>
      </p:sp>
      <p:sp>
        <p:nvSpPr>
          <p:cNvPr id="18" name="TextBox 17">
            <a:extLst>
              <a:ext uri="{FF2B5EF4-FFF2-40B4-BE49-F238E27FC236}">
                <a16:creationId xmlns:a16="http://schemas.microsoft.com/office/drawing/2014/main" id="{921ECBF4-7C50-330B-87DB-4746F4073376}"/>
              </a:ext>
            </a:extLst>
          </p:cNvPr>
          <p:cNvSpPr txBox="1"/>
          <p:nvPr/>
        </p:nvSpPr>
        <p:spPr>
          <a:xfrm>
            <a:off x="4101072" y="3435590"/>
            <a:ext cx="3635470" cy="553998"/>
          </a:xfrm>
          <a:prstGeom prst="rect">
            <a:avLst/>
          </a:prstGeom>
          <a:noFill/>
        </p:spPr>
        <p:txBody>
          <a:bodyPr wrap="square" rtlCol="0">
            <a:spAutoFit/>
          </a:bodyPr>
          <a:lstStyle/>
          <a:p>
            <a:pPr algn="ctr"/>
            <a:r>
              <a:rPr lang="nl-NL" sz="3000" noProof="0" dirty="0">
                <a:solidFill>
                  <a:srgbClr val="666666"/>
                </a:solidFill>
                <a:latin typeface="Segoe UI" panose="020B0502040204020203" pitchFamily="34" charset="0"/>
                <a:cs typeface="Segoe UI" panose="020B0502040204020203" pitchFamily="34" charset="0"/>
              </a:rPr>
              <a:t>Voor uitstapjes</a:t>
            </a:r>
          </a:p>
        </p:txBody>
      </p:sp>
      <p:sp>
        <p:nvSpPr>
          <p:cNvPr id="19" name="TextBox 18">
            <a:extLst>
              <a:ext uri="{FF2B5EF4-FFF2-40B4-BE49-F238E27FC236}">
                <a16:creationId xmlns:a16="http://schemas.microsoft.com/office/drawing/2014/main" id="{3AEBA1F6-650D-9A7E-AA66-38231B0834A9}"/>
              </a:ext>
            </a:extLst>
          </p:cNvPr>
          <p:cNvSpPr txBox="1"/>
          <p:nvPr/>
        </p:nvSpPr>
        <p:spPr>
          <a:xfrm>
            <a:off x="8060718" y="3443255"/>
            <a:ext cx="3532094" cy="553998"/>
          </a:xfrm>
          <a:prstGeom prst="rect">
            <a:avLst/>
          </a:prstGeom>
          <a:noFill/>
        </p:spPr>
        <p:txBody>
          <a:bodyPr wrap="square" rtlCol="0">
            <a:spAutoFit/>
          </a:bodyPr>
          <a:lstStyle/>
          <a:p>
            <a:pPr algn="ctr"/>
            <a:r>
              <a:rPr lang="nl-NL" sz="3000" noProof="0" dirty="0">
                <a:solidFill>
                  <a:srgbClr val="666666"/>
                </a:solidFill>
                <a:latin typeface="Segoe UI" panose="020B0502040204020203" pitchFamily="34" charset="0"/>
                <a:cs typeface="Segoe UI" panose="020B0502040204020203" pitchFamily="34" charset="0"/>
              </a:rPr>
              <a:t>Om te winkelen</a:t>
            </a:r>
          </a:p>
        </p:txBody>
      </p:sp>
      <p:sp>
        <p:nvSpPr>
          <p:cNvPr id="20" name="TextBox 19">
            <a:extLst>
              <a:ext uri="{FF2B5EF4-FFF2-40B4-BE49-F238E27FC236}">
                <a16:creationId xmlns:a16="http://schemas.microsoft.com/office/drawing/2014/main" id="{5D013E63-7947-93EE-30D3-6BC1DF4CCA8E}"/>
              </a:ext>
            </a:extLst>
          </p:cNvPr>
          <p:cNvSpPr txBox="1"/>
          <p:nvPr/>
        </p:nvSpPr>
        <p:spPr>
          <a:xfrm>
            <a:off x="1517643" y="6020779"/>
            <a:ext cx="6218899" cy="553998"/>
          </a:xfrm>
          <a:prstGeom prst="rect">
            <a:avLst/>
          </a:prstGeom>
          <a:noFill/>
        </p:spPr>
        <p:txBody>
          <a:bodyPr wrap="square" rtlCol="0">
            <a:spAutoFit/>
          </a:bodyPr>
          <a:lstStyle/>
          <a:p>
            <a:pPr algn="ctr"/>
            <a:r>
              <a:rPr lang="nl-NL" sz="3000" noProof="0" dirty="0">
                <a:solidFill>
                  <a:srgbClr val="666666"/>
                </a:solidFill>
                <a:latin typeface="Segoe UI" panose="020B0502040204020203" pitchFamily="34" charset="0"/>
                <a:cs typeface="Segoe UI" panose="020B0502040204020203" pitchFamily="34" charset="0"/>
              </a:rPr>
              <a:t>Voor de reis naar school of werk?</a:t>
            </a:r>
          </a:p>
        </p:txBody>
      </p:sp>
      <p:sp>
        <p:nvSpPr>
          <p:cNvPr id="23" name="TextBox 22">
            <a:extLst>
              <a:ext uri="{FF2B5EF4-FFF2-40B4-BE49-F238E27FC236}">
                <a16:creationId xmlns:a16="http://schemas.microsoft.com/office/drawing/2014/main" id="{04104E27-FFF6-7B7A-AC17-FCA922280799}"/>
              </a:ext>
            </a:extLst>
          </p:cNvPr>
          <p:cNvSpPr txBox="1"/>
          <p:nvPr/>
        </p:nvSpPr>
        <p:spPr>
          <a:xfrm>
            <a:off x="8233966" y="6012120"/>
            <a:ext cx="3348556" cy="553998"/>
          </a:xfrm>
          <a:prstGeom prst="rect">
            <a:avLst/>
          </a:prstGeom>
          <a:noFill/>
        </p:spPr>
        <p:txBody>
          <a:bodyPr wrap="square" rtlCol="0">
            <a:spAutoFit/>
          </a:bodyPr>
          <a:lstStyle/>
          <a:p>
            <a:pPr algn="ctr"/>
            <a:r>
              <a:rPr lang="nl-NL" sz="3000" noProof="0" dirty="0">
                <a:solidFill>
                  <a:srgbClr val="666666"/>
                </a:solidFill>
                <a:latin typeface="Segoe UI" panose="020B0502040204020203" pitchFamily="34" charset="0"/>
                <a:cs typeface="Segoe UI" panose="020B0502040204020203" pitchFamily="34" charset="0"/>
              </a:rPr>
              <a:t> Voor iets anders?</a:t>
            </a:r>
          </a:p>
        </p:txBody>
      </p:sp>
      <p:pic>
        <p:nvPicPr>
          <p:cNvPr id="3" name="Afbeelding 2">
            <a:extLst>
              <a:ext uri="{FF2B5EF4-FFF2-40B4-BE49-F238E27FC236}">
                <a16:creationId xmlns:a16="http://schemas.microsoft.com/office/drawing/2014/main" id="{242245B5-B246-42B2-ECBB-764094795C89}"/>
              </a:ext>
            </a:extLst>
          </p:cNvPr>
          <p:cNvPicPr>
            <a:picLocks noChangeAspect="1"/>
          </p:cNvPicPr>
          <p:nvPr/>
        </p:nvPicPr>
        <p:blipFill>
          <a:blip r:embed="rId2"/>
          <a:stretch>
            <a:fillRect/>
          </a:stretch>
        </p:blipFill>
        <p:spPr>
          <a:xfrm>
            <a:off x="487147" y="1973768"/>
            <a:ext cx="2705100" cy="1685925"/>
          </a:xfrm>
          <a:prstGeom prst="rect">
            <a:avLst/>
          </a:prstGeom>
        </p:spPr>
      </p:pic>
      <p:pic>
        <p:nvPicPr>
          <p:cNvPr id="4" name="Afbeelding 3">
            <a:extLst>
              <a:ext uri="{FF2B5EF4-FFF2-40B4-BE49-F238E27FC236}">
                <a16:creationId xmlns:a16="http://schemas.microsoft.com/office/drawing/2014/main" id="{A4C670C2-C463-1AC5-F7DB-7EA6F5D159E9}"/>
              </a:ext>
            </a:extLst>
          </p:cNvPr>
          <p:cNvPicPr>
            <a:picLocks noChangeAspect="1"/>
          </p:cNvPicPr>
          <p:nvPr/>
        </p:nvPicPr>
        <p:blipFill>
          <a:blip r:embed="rId3"/>
          <a:stretch>
            <a:fillRect/>
          </a:stretch>
        </p:blipFill>
        <p:spPr>
          <a:xfrm>
            <a:off x="4555904" y="1667266"/>
            <a:ext cx="2619375" cy="1743075"/>
          </a:xfrm>
          <a:prstGeom prst="rect">
            <a:avLst/>
          </a:prstGeom>
        </p:spPr>
      </p:pic>
      <p:pic>
        <p:nvPicPr>
          <p:cNvPr id="5" name="Afbeelding 4">
            <a:extLst>
              <a:ext uri="{FF2B5EF4-FFF2-40B4-BE49-F238E27FC236}">
                <a16:creationId xmlns:a16="http://schemas.microsoft.com/office/drawing/2014/main" id="{343D394A-D90F-63C5-E556-416E3BF4C7A1}"/>
              </a:ext>
            </a:extLst>
          </p:cNvPr>
          <p:cNvPicPr>
            <a:picLocks noChangeAspect="1"/>
          </p:cNvPicPr>
          <p:nvPr/>
        </p:nvPicPr>
        <p:blipFill>
          <a:blip r:embed="rId4"/>
          <a:stretch>
            <a:fillRect/>
          </a:stretch>
        </p:blipFill>
        <p:spPr>
          <a:xfrm>
            <a:off x="8413701" y="1408089"/>
            <a:ext cx="2619375" cy="1743075"/>
          </a:xfrm>
          <a:prstGeom prst="rect">
            <a:avLst/>
          </a:prstGeom>
        </p:spPr>
      </p:pic>
      <p:pic>
        <p:nvPicPr>
          <p:cNvPr id="6" name="Afbeelding 5">
            <a:extLst>
              <a:ext uri="{FF2B5EF4-FFF2-40B4-BE49-F238E27FC236}">
                <a16:creationId xmlns:a16="http://schemas.microsoft.com/office/drawing/2014/main" id="{7C4BDD10-CE5D-020A-5D1B-F62F19C19BFD}"/>
              </a:ext>
            </a:extLst>
          </p:cNvPr>
          <p:cNvPicPr>
            <a:picLocks noChangeAspect="1"/>
          </p:cNvPicPr>
          <p:nvPr/>
        </p:nvPicPr>
        <p:blipFill>
          <a:blip r:embed="rId5"/>
          <a:stretch>
            <a:fillRect/>
          </a:stretch>
        </p:blipFill>
        <p:spPr>
          <a:xfrm>
            <a:off x="2989484" y="4469176"/>
            <a:ext cx="2857500" cy="1600200"/>
          </a:xfrm>
          <a:prstGeom prst="rect">
            <a:avLst/>
          </a:prstGeom>
        </p:spPr>
      </p:pic>
      <p:pic>
        <p:nvPicPr>
          <p:cNvPr id="9" name="Picture 21" descr="Shape&#10;&#10;Description automatically generated with medium confidence">
            <a:extLst>
              <a:ext uri="{FF2B5EF4-FFF2-40B4-BE49-F238E27FC236}">
                <a16:creationId xmlns:a16="http://schemas.microsoft.com/office/drawing/2014/main" id="{1BCA61E7-24BC-2150-8EC1-A04DE3889D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1051" y="4076137"/>
            <a:ext cx="2614385" cy="1960789"/>
          </a:xfrm>
          <a:prstGeom prst="rect">
            <a:avLst/>
          </a:prstGeom>
        </p:spPr>
      </p:pic>
    </p:spTree>
    <p:extLst>
      <p:ext uri="{BB962C8B-B14F-4D97-AF65-F5344CB8AC3E}">
        <p14:creationId xmlns:p14="http://schemas.microsoft.com/office/powerpoint/2010/main" val="2914047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8" name="Titel 1">
            <a:extLst>
              <a:ext uri="{FF2B5EF4-FFF2-40B4-BE49-F238E27FC236}">
                <a16:creationId xmlns:a16="http://schemas.microsoft.com/office/drawing/2014/main" id="{582C609A-EDE4-FE04-40CF-7AD108BE2660}"/>
              </a:ext>
            </a:extLst>
          </p:cNvPr>
          <p:cNvSpPr>
            <a:spLocks noGrp="1"/>
          </p:cNvSpPr>
          <p:nvPr>
            <p:ph type="ctrTitle"/>
          </p:nvPr>
        </p:nvSpPr>
        <p:spPr>
          <a:xfrm>
            <a:off x="661483" y="240612"/>
            <a:ext cx="11082448" cy="960659"/>
          </a:xfrm>
        </p:spPr>
        <p:txBody>
          <a:bodyPr anchor="t">
            <a:normAutofit fontScale="90000"/>
          </a:bodyPr>
          <a:lstStyle/>
          <a:p>
            <a:pPr algn="l">
              <a:lnSpc>
                <a:spcPct val="150000"/>
              </a:lnSpc>
            </a:pPr>
            <a:r>
              <a:rPr lang="nl-NL" sz="4000" b="1" noProof="0" dirty="0">
                <a:solidFill>
                  <a:srgbClr val="2E8C75"/>
                </a:solidFill>
                <a:latin typeface="Segoe UI"/>
                <a:cs typeface="Calibri Light"/>
              </a:rPr>
              <a:t>Waar was jouw favoriete fietstocht? </a:t>
            </a:r>
            <a:r>
              <a:rPr lang="nl-NL" sz="4000" noProof="0" dirty="0">
                <a:solidFill>
                  <a:srgbClr val="2E8C75"/>
                </a:solidFill>
                <a:latin typeface="Segoe UI"/>
                <a:cs typeface="Calibri Light"/>
              </a:rPr>
              <a:t>Vertel het ons. </a:t>
            </a:r>
            <a:endParaRPr lang="nl-NL" sz="4800" noProof="0" dirty="0">
              <a:solidFill>
                <a:srgbClr val="2E8C75"/>
              </a:solidFill>
              <a:latin typeface="Segoe UI"/>
              <a:cs typeface="Segoe UI"/>
            </a:endParaRPr>
          </a:p>
        </p:txBody>
      </p:sp>
      <p:sp>
        <p:nvSpPr>
          <p:cNvPr id="24" name="TextBox 23">
            <a:extLst>
              <a:ext uri="{FF2B5EF4-FFF2-40B4-BE49-F238E27FC236}">
                <a16:creationId xmlns:a16="http://schemas.microsoft.com/office/drawing/2014/main" id="{F1C7DDAF-C6F4-A83D-B23C-AD0F6BD310D8}"/>
              </a:ext>
            </a:extLst>
          </p:cNvPr>
          <p:cNvSpPr txBox="1"/>
          <p:nvPr/>
        </p:nvSpPr>
        <p:spPr>
          <a:xfrm>
            <a:off x="3286063" y="1501319"/>
            <a:ext cx="1782980" cy="553998"/>
          </a:xfrm>
          <a:prstGeom prst="rect">
            <a:avLst/>
          </a:prstGeom>
          <a:noFill/>
        </p:spPr>
        <p:txBody>
          <a:bodyPr wrap="square" rtlCol="0">
            <a:spAutoFit/>
          </a:bodyPr>
          <a:lstStyle/>
          <a:p>
            <a:r>
              <a:rPr lang="nl-NL" sz="3000" noProof="0" dirty="0">
                <a:solidFill>
                  <a:srgbClr val="666666"/>
                </a:solidFill>
                <a:latin typeface="Segoe UI" panose="020B0502040204020203" pitchFamily="34" charset="0"/>
                <a:cs typeface="Segoe UI" panose="020B0502040204020203" pitchFamily="34" charset="0"/>
              </a:rPr>
              <a:t>Naar zee</a:t>
            </a:r>
          </a:p>
        </p:txBody>
      </p:sp>
      <p:sp>
        <p:nvSpPr>
          <p:cNvPr id="25" name="TextBox 24">
            <a:extLst>
              <a:ext uri="{FF2B5EF4-FFF2-40B4-BE49-F238E27FC236}">
                <a16:creationId xmlns:a16="http://schemas.microsoft.com/office/drawing/2014/main" id="{42814771-7921-C424-6213-A3D405D1A5C6}"/>
              </a:ext>
            </a:extLst>
          </p:cNvPr>
          <p:cNvSpPr txBox="1"/>
          <p:nvPr/>
        </p:nvSpPr>
        <p:spPr>
          <a:xfrm>
            <a:off x="3284748" y="3244060"/>
            <a:ext cx="2025155" cy="1015663"/>
          </a:xfrm>
          <a:prstGeom prst="rect">
            <a:avLst/>
          </a:prstGeom>
          <a:noFill/>
        </p:spPr>
        <p:txBody>
          <a:bodyPr wrap="square" rtlCol="0">
            <a:spAutoFit/>
          </a:bodyPr>
          <a:lstStyle/>
          <a:p>
            <a:r>
              <a:rPr lang="nl-NL" sz="3000" noProof="0" dirty="0">
                <a:solidFill>
                  <a:srgbClr val="666666"/>
                </a:solidFill>
                <a:latin typeface="Segoe UI" panose="020B0502040204020203" pitchFamily="34" charset="0"/>
                <a:cs typeface="Segoe UI" panose="020B0502040204020203" pitchFamily="34" charset="0"/>
              </a:rPr>
              <a:t>Een stedentrip</a:t>
            </a:r>
          </a:p>
        </p:txBody>
      </p:sp>
      <p:sp>
        <p:nvSpPr>
          <p:cNvPr id="26" name="TextBox 25">
            <a:extLst>
              <a:ext uri="{FF2B5EF4-FFF2-40B4-BE49-F238E27FC236}">
                <a16:creationId xmlns:a16="http://schemas.microsoft.com/office/drawing/2014/main" id="{167851D8-14EC-B4BA-0696-77C1702E74AF}"/>
              </a:ext>
            </a:extLst>
          </p:cNvPr>
          <p:cNvSpPr txBox="1"/>
          <p:nvPr/>
        </p:nvSpPr>
        <p:spPr>
          <a:xfrm>
            <a:off x="9349197" y="1278451"/>
            <a:ext cx="2636615" cy="1200329"/>
          </a:xfrm>
          <a:prstGeom prst="rect">
            <a:avLst/>
          </a:prstGeom>
          <a:noFill/>
        </p:spPr>
        <p:txBody>
          <a:bodyPr wrap="square" rtlCol="0">
            <a:spAutoFit/>
          </a:bodyPr>
          <a:lstStyle/>
          <a:p>
            <a:r>
              <a:rPr lang="nl-NL" sz="2400" noProof="0" dirty="0">
                <a:solidFill>
                  <a:srgbClr val="666666"/>
                </a:solidFill>
                <a:latin typeface="Segoe UI" panose="020B0502040204020203" pitchFamily="34" charset="0"/>
                <a:cs typeface="Segoe UI" panose="020B0502040204020203" pitchFamily="34" charset="0"/>
              </a:rPr>
              <a:t>Een ontdekkingstocht in het buitenland</a:t>
            </a:r>
          </a:p>
        </p:txBody>
      </p:sp>
      <p:sp>
        <p:nvSpPr>
          <p:cNvPr id="27" name="TextBox 26">
            <a:extLst>
              <a:ext uri="{FF2B5EF4-FFF2-40B4-BE49-F238E27FC236}">
                <a16:creationId xmlns:a16="http://schemas.microsoft.com/office/drawing/2014/main" id="{2D7A3586-F145-8493-2EB1-A7D3B56955BD}"/>
              </a:ext>
            </a:extLst>
          </p:cNvPr>
          <p:cNvSpPr txBox="1"/>
          <p:nvPr/>
        </p:nvSpPr>
        <p:spPr>
          <a:xfrm>
            <a:off x="9349196" y="3464247"/>
            <a:ext cx="2636615" cy="553998"/>
          </a:xfrm>
          <a:prstGeom prst="rect">
            <a:avLst/>
          </a:prstGeom>
          <a:noFill/>
        </p:spPr>
        <p:txBody>
          <a:bodyPr wrap="square" rtlCol="0">
            <a:spAutoFit/>
          </a:bodyPr>
          <a:lstStyle/>
          <a:p>
            <a:r>
              <a:rPr lang="nl-NL" sz="3000" noProof="0" dirty="0">
                <a:solidFill>
                  <a:srgbClr val="666666"/>
                </a:solidFill>
                <a:latin typeface="Segoe UI" panose="020B0502040204020203" pitchFamily="34" charset="0"/>
                <a:cs typeface="Segoe UI" panose="020B0502040204020203" pitchFamily="34" charset="0"/>
              </a:rPr>
              <a:t>Naar het meer</a:t>
            </a:r>
          </a:p>
        </p:txBody>
      </p:sp>
      <p:pic>
        <p:nvPicPr>
          <p:cNvPr id="2" name="Afbeelding 1">
            <a:extLst>
              <a:ext uri="{FF2B5EF4-FFF2-40B4-BE49-F238E27FC236}">
                <a16:creationId xmlns:a16="http://schemas.microsoft.com/office/drawing/2014/main" id="{32B826EC-27C5-9F4A-FED8-D8EE2B5E45CE}"/>
              </a:ext>
            </a:extLst>
          </p:cNvPr>
          <p:cNvPicPr>
            <a:picLocks noChangeAspect="1"/>
          </p:cNvPicPr>
          <p:nvPr/>
        </p:nvPicPr>
        <p:blipFill>
          <a:blip r:embed="rId2"/>
          <a:stretch>
            <a:fillRect/>
          </a:stretch>
        </p:blipFill>
        <p:spPr>
          <a:xfrm>
            <a:off x="644640" y="1032869"/>
            <a:ext cx="2541863" cy="1691494"/>
          </a:xfrm>
          <a:prstGeom prst="rect">
            <a:avLst/>
          </a:prstGeom>
        </p:spPr>
      </p:pic>
      <p:pic>
        <p:nvPicPr>
          <p:cNvPr id="4" name="Afbeelding 3">
            <a:extLst>
              <a:ext uri="{FF2B5EF4-FFF2-40B4-BE49-F238E27FC236}">
                <a16:creationId xmlns:a16="http://schemas.microsoft.com/office/drawing/2014/main" id="{43D652E5-62F2-2089-F0DD-849BC78E922A}"/>
              </a:ext>
            </a:extLst>
          </p:cNvPr>
          <p:cNvPicPr>
            <a:picLocks noChangeAspect="1"/>
          </p:cNvPicPr>
          <p:nvPr/>
        </p:nvPicPr>
        <p:blipFill>
          <a:blip r:embed="rId3"/>
          <a:stretch>
            <a:fillRect/>
          </a:stretch>
        </p:blipFill>
        <p:spPr>
          <a:xfrm>
            <a:off x="616224" y="2815582"/>
            <a:ext cx="2571591" cy="1866900"/>
          </a:xfrm>
          <a:prstGeom prst="rect">
            <a:avLst/>
          </a:prstGeom>
        </p:spPr>
      </p:pic>
      <p:pic>
        <p:nvPicPr>
          <p:cNvPr id="6" name="Afbeelding 5">
            <a:extLst>
              <a:ext uri="{FF2B5EF4-FFF2-40B4-BE49-F238E27FC236}">
                <a16:creationId xmlns:a16="http://schemas.microsoft.com/office/drawing/2014/main" id="{84D6F2F3-3C5F-F12B-06C2-46D1550F40F7}"/>
              </a:ext>
            </a:extLst>
          </p:cNvPr>
          <p:cNvPicPr>
            <a:picLocks noChangeAspect="1"/>
          </p:cNvPicPr>
          <p:nvPr/>
        </p:nvPicPr>
        <p:blipFill>
          <a:blip r:embed="rId4"/>
          <a:stretch>
            <a:fillRect/>
          </a:stretch>
        </p:blipFill>
        <p:spPr>
          <a:xfrm>
            <a:off x="568440" y="4785671"/>
            <a:ext cx="2619375" cy="1752600"/>
          </a:xfrm>
          <a:prstGeom prst="rect">
            <a:avLst/>
          </a:prstGeom>
        </p:spPr>
      </p:pic>
      <p:pic>
        <p:nvPicPr>
          <p:cNvPr id="7" name="Afbeelding 6">
            <a:extLst>
              <a:ext uri="{FF2B5EF4-FFF2-40B4-BE49-F238E27FC236}">
                <a16:creationId xmlns:a16="http://schemas.microsoft.com/office/drawing/2014/main" id="{8D0FFAF2-E0DC-CFE5-40BE-64DA096C1963}"/>
              </a:ext>
            </a:extLst>
          </p:cNvPr>
          <p:cNvPicPr>
            <a:picLocks noChangeAspect="1"/>
          </p:cNvPicPr>
          <p:nvPr/>
        </p:nvPicPr>
        <p:blipFill>
          <a:blip r:embed="rId5"/>
          <a:stretch>
            <a:fillRect/>
          </a:stretch>
        </p:blipFill>
        <p:spPr>
          <a:xfrm>
            <a:off x="6820341" y="4733283"/>
            <a:ext cx="2466975" cy="1857375"/>
          </a:xfrm>
          <a:prstGeom prst="rect">
            <a:avLst/>
          </a:prstGeom>
        </p:spPr>
      </p:pic>
      <p:pic>
        <p:nvPicPr>
          <p:cNvPr id="11" name="Afbeelding 10">
            <a:extLst>
              <a:ext uri="{FF2B5EF4-FFF2-40B4-BE49-F238E27FC236}">
                <a16:creationId xmlns:a16="http://schemas.microsoft.com/office/drawing/2014/main" id="{23125EE0-144C-A887-7A0E-26B1E42A31DE}"/>
              </a:ext>
            </a:extLst>
          </p:cNvPr>
          <p:cNvPicPr>
            <a:picLocks noChangeAspect="1"/>
          </p:cNvPicPr>
          <p:nvPr/>
        </p:nvPicPr>
        <p:blipFill>
          <a:blip r:embed="rId6"/>
          <a:stretch>
            <a:fillRect/>
          </a:stretch>
        </p:blipFill>
        <p:spPr>
          <a:xfrm>
            <a:off x="6820341" y="1105545"/>
            <a:ext cx="2459893" cy="1710037"/>
          </a:xfrm>
          <a:prstGeom prst="rect">
            <a:avLst/>
          </a:prstGeom>
        </p:spPr>
      </p:pic>
      <p:pic>
        <p:nvPicPr>
          <p:cNvPr id="12" name="Afbeelding 11">
            <a:extLst>
              <a:ext uri="{FF2B5EF4-FFF2-40B4-BE49-F238E27FC236}">
                <a16:creationId xmlns:a16="http://schemas.microsoft.com/office/drawing/2014/main" id="{02C4B6E9-6041-B8DC-3E19-25E1D9D12DBA}"/>
              </a:ext>
            </a:extLst>
          </p:cNvPr>
          <p:cNvPicPr>
            <a:picLocks noChangeAspect="1"/>
          </p:cNvPicPr>
          <p:nvPr/>
        </p:nvPicPr>
        <p:blipFill>
          <a:blip r:embed="rId7"/>
          <a:stretch>
            <a:fillRect/>
          </a:stretch>
        </p:blipFill>
        <p:spPr>
          <a:xfrm>
            <a:off x="6820341" y="2964356"/>
            <a:ext cx="2468793" cy="1642870"/>
          </a:xfrm>
          <a:prstGeom prst="rect">
            <a:avLst/>
          </a:prstGeom>
        </p:spPr>
      </p:pic>
      <p:sp>
        <p:nvSpPr>
          <p:cNvPr id="14" name="TextBox 24">
            <a:extLst>
              <a:ext uri="{FF2B5EF4-FFF2-40B4-BE49-F238E27FC236}">
                <a16:creationId xmlns:a16="http://schemas.microsoft.com/office/drawing/2014/main" id="{C8ADFDF0-47F6-E3EF-4AD8-493242015D71}"/>
              </a:ext>
            </a:extLst>
          </p:cNvPr>
          <p:cNvSpPr txBox="1"/>
          <p:nvPr/>
        </p:nvSpPr>
        <p:spPr>
          <a:xfrm>
            <a:off x="3284747" y="5272579"/>
            <a:ext cx="2025155" cy="1015663"/>
          </a:xfrm>
          <a:prstGeom prst="rect">
            <a:avLst/>
          </a:prstGeom>
          <a:noFill/>
        </p:spPr>
        <p:txBody>
          <a:bodyPr wrap="square" rtlCol="0">
            <a:spAutoFit/>
          </a:bodyPr>
          <a:lstStyle/>
          <a:p>
            <a:r>
              <a:rPr lang="nl-NL" sz="3000" noProof="0" dirty="0">
                <a:solidFill>
                  <a:srgbClr val="666666"/>
                </a:solidFill>
                <a:latin typeface="Segoe UI" panose="020B0502040204020203" pitchFamily="34" charset="0"/>
                <a:cs typeface="Segoe UI" panose="020B0502040204020203" pitchFamily="34" charset="0"/>
              </a:rPr>
              <a:t>Door het bos</a:t>
            </a:r>
          </a:p>
        </p:txBody>
      </p:sp>
      <p:sp>
        <p:nvSpPr>
          <p:cNvPr id="17" name="TextBox 26">
            <a:extLst>
              <a:ext uri="{FF2B5EF4-FFF2-40B4-BE49-F238E27FC236}">
                <a16:creationId xmlns:a16="http://schemas.microsoft.com/office/drawing/2014/main" id="{35EFB04C-3C0F-055D-FBC8-E3B6E3F1E29F}"/>
              </a:ext>
            </a:extLst>
          </p:cNvPr>
          <p:cNvSpPr txBox="1"/>
          <p:nvPr/>
        </p:nvSpPr>
        <p:spPr>
          <a:xfrm>
            <a:off x="9349196" y="5442018"/>
            <a:ext cx="2636615" cy="553998"/>
          </a:xfrm>
          <a:prstGeom prst="rect">
            <a:avLst/>
          </a:prstGeom>
          <a:noFill/>
        </p:spPr>
        <p:txBody>
          <a:bodyPr wrap="square" rtlCol="0">
            <a:spAutoFit/>
          </a:bodyPr>
          <a:lstStyle/>
          <a:p>
            <a:r>
              <a:rPr lang="nl-NL" sz="3000" noProof="0" dirty="0">
                <a:solidFill>
                  <a:srgbClr val="666666"/>
                </a:solidFill>
                <a:latin typeface="Segoe UI" panose="020B0502040204020203" pitchFamily="34" charset="0"/>
                <a:cs typeface="Segoe UI" panose="020B0502040204020203" pitchFamily="34" charset="0"/>
              </a:rPr>
              <a:t>In de bergen</a:t>
            </a:r>
          </a:p>
        </p:txBody>
      </p:sp>
    </p:spTree>
    <p:extLst>
      <p:ext uri="{BB962C8B-B14F-4D97-AF65-F5344CB8AC3E}">
        <p14:creationId xmlns:p14="http://schemas.microsoft.com/office/powerpoint/2010/main" val="329778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8" name="Titel 1">
            <a:extLst>
              <a:ext uri="{FF2B5EF4-FFF2-40B4-BE49-F238E27FC236}">
                <a16:creationId xmlns:a16="http://schemas.microsoft.com/office/drawing/2014/main" id="{582C609A-EDE4-FE04-40CF-7AD108BE2660}"/>
              </a:ext>
            </a:extLst>
          </p:cNvPr>
          <p:cNvSpPr>
            <a:spLocks noGrp="1"/>
          </p:cNvSpPr>
          <p:nvPr>
            <p:ph type="ctrTitle"/>
          </p:nvPr>
        </p:nvSpPr>
        <p:spPr>
          <a:xfrm>
            <a:off x="661483" y="240612"/>
            <a:ext cx="11082448" cy="960659"/>
          </a:xfrm>
        </p:spPr>
        <p:txBody>
          <a:bodyPr anchor="t">
            <a:normAutofit/>
          </a:bodyPr>
          <a:lstStyle/>
          <a:p>
            <a:pPr algn="l">
              <a:lnSpc>
                <a:spcPct val="150000"/>
              </a:lnSpc>
            </a:pPr>
            <a:r>
              <a:rPr lang="nl-NL" sz="4000" b="1" noProof="0" dirty="0">
                <a:solidFill>
                  <a:srgbClr val="2E8C75"/>
                </a:solidFill>
                <a:latin typeface="Segoe UI"/>
                <a:cs typeface="Calibri Light"/>
              </a:rPr>
              <a:t>Wat was vooral belangrijk voor je fiets?</a:t>
            </a:r>
            <a:endParaRPr lang="nl-NL" sz="4800" b="1" noProof="0" dirty="0">
              <a:solidFill>
                <a:srgbClr val="2E8C75"/>
              </a:solidFill>
              <a:latin typeface="Segoe UI"/>
              <a:cs typeface="Segoe UI"/>
            </a:endParaRPr>
          </a:p>
        </p:txBody>
      </p:sp>
      <p:sp>
        <p:nvSpPr>
          <p:cNvPr id="25" name="TextBox 24">
            <a:extLst>
              <a:ext uri="{FF2B5EF4-FFF2-40B4-BE49-F238E27FC236}">
                <a16:creationId xmlns:a16="http://schemas.microsoft.com/office/drawing/2014/main" id="{42814771-7921-C424-6213-A3D405D1A5C6}"/>
              </a:ext>
            </a:extLst>
          </p:cNvPr>
          <p:cNvSpPr txBox="1"/>
          <p:nvPr/>
        </p:nvSpPr>
        <p:spPr>
          <a:xfrm>
            <a:off x="122611" y="3202005"/>
            <a:ext cx="3219941" cy="553998"/>
          </a:xfrm>
          <a:prstGeom prst="rect">
            <a:avLst/>
          </a:prstGeom>
          <a:noFill/>
        </p:spPr>
        <p:txBody>
          <a:bodyPr wrap="square" rtlCol="0">
            <a:spAutoFit/>
          </a:bodyPr>
          <a:lstStyle/>
          <a:p>
            <a:pPr algn="ctr"/>
            <a:r>
              <a:rPr lang="nl-NL" sz="3000" noProof="0" dirty="0">
                <a:solidFill>
                  <a:srgbClr val="666666"/>
                </a:solidFill>
                <a:latin typeface="Segoe UI" panose="020B0502040204020203" pitchFamily="34" charset="0"/>
                <a:cs typeface="Segoe UI" panose="020B0502040204020203" pitchFamily="34" charset="0"/>
              </a:rPr>
              <a:t>Fietsmand</a:t>
            </a:r>
          </a:p>
        </p:txBody>
      </p:sp>
      <p:sp>
        <p:nvSpPr>
          <p:cNvPr id="30" name="TextBox 29">
            <a:extLst>
              <a:ext uri="{FF2B5EF4-FFF2-40B4-BE49-F238E27FC236}">
                <a16:creationId xmlns:a16="http://schemas.microsoft.com/office/drawing/2014/main" id="{DFBEDB57-A616-CAC8-DB04-1383D95CDC94}"/>
              </a:ext>
            </a:extLst>
          </p:cNvPr>
          <p:cNvSpPr txBox="1"/>
          <p:nvPr/>
        </p:nvSpPr>
        <p:spPr>
          <a:xfrm>
            <a:off x="4541108" y="3376234"/>
            <a:ext cx="3219941" cy="553998"/>
          </a:xfrm>
          <a:prstGeom prst="rect">
            <a:avLst/>
          </a:prstGeom>
          <a:noFill/>
        </p:spPr>
        <p:txBody>
          <a:bodyPr wrap="square" rtlCol="0">
            <a:spAutoFit/>
          </a:bodyPr>
          <a:lstStyle/>
          <a:p>
            <a:pPr algn="ctr"/>
            <a:r>
              <a:rPr lang="nl-NL" sz="3000" noProof="0" dirty="0">
                <a:solidFill>
                  <a:srgbClr val="666666"/>
                </a:solidFill>
                <a:latin typeface="Segoe UI" panose="020B0502040204020203" pitchFamily="34" charset="0"/>
                <a:cs typeface="Segoe UI" panose="020B0502040204020203" pitchFamily="34" charset="0"/>
              </a:rPr>
              <a:t>Fietstas</a:t>
            </a:r>
          </a:p>
        </p:txBody>
      </p:sp>
      <p:sp>
        <p:nvSpPr>
          <p:cNvPr id="31" name="TextBox 30">
            <a:extLst>
              <a:ext uri="{FF2B5EF4-FFF2-40B4-BE49-F238E27FC236}">
                <a16:creationId xmlns:a16="http://schemas.microsoft.com/office/drawing/2014/main" id="{2A60F654-7CF1-D264-7BE6-3ED356FD7988}"/>
              </a:ext>
            </a:extLst>
          </p:cNvPr>
          <p:cNvSpPr txBox="1"/>
          <p:nvPr/>
        </p:nvSpPr>
        <p:spPr>
          <a:xfrm>
            <a:off x="2431304" y="6000983"/>
            <a:ext cx="2885763" cy="553998"/>
          </a:xfrm>
          <a:prstGeom prst="rect">
            <a:avLst/>
          </a:prstGeom>
          <a:noFill/>
        </p:spPr>
        <p:txBody>
          <a:bodyPr wrap="square" rtlCol="0">
            <a:spAutoFit/>
          </a:bodyPr>
          <a:lstStyle/>
          <a:p>
            <a:r>
              <a:rPr lang="nl-NL" sz="3000" noProof="0" dirty="0">
                <a:solidFill>
                  <a:srgbClr val="666666"/>
                </a:solidFill>
                <a:latin typeface="Segoe UI" panose="020B0502040204020203" pitchFamily="34" charset="0"/>
                <a:cs typeface="Segoe UI" panose="020B0502040204020203" pitchFamily="34" charset="0"/>
              </a:rPr>
              <a:t>Aanhangwagen</a:t>
            </a:r>
          </a:p>
        </p:txBody>
      </p:sp>
      <p:sp>
        <p:nvSpPr>
          <p:cNvPr id="32" name="TextBox 31">
            <a:extLst>
              <a:ext uri="{FF2B5EF4-FFF2-40B4-BE49-F238E27FC236}">
                <a16:creationId xmlns:a16="http://schemas.microsoft.com/office/drawing/2014/main" id="{99792AFF-04AB-F75D-41EA-1676EC26227F}"/>
              </a:ext>
            </a:extLst>
          </p:cNvPr>
          <p:cNvSpPr txBox="1"/>
          <p:nvPr/>
        </p:nvSpPr>
        <p:spPr>
          <a:xfrm>
            <a:off x="8311039" y="3244613"/>
            <a:ext cx="3219941" cy="553998"/>
          </a:xfrm>
          <a:prstGeom prst="rect">
            <a:avLst/>
          </a:prstGeom>
          <a:noFill/>
        </p:spPr>
        <p:txBody>
          <a:bodyPr wrap="square" rtlCol="0">
            <a:spAutoFit/>
          </a:bodyPr>
          <a:lstStyle/>
          <a:p>
            <a:pPr algn="ctr"/>
            <a:r>
              <a:rPr lang="nl-NL" sz="3000" noProof="0" dirty="0">
                <a:solidFill>
                  <a:srgbClr val="666666"/>
                </a:solidFill>
                <a:latin typeface="Segoe UI" panose="020B0502040204020203" pitchFamily="34" charset="0"/>
                <a:cs typeface="Segoe UI" panose="020B0502040204020203" pitchFamily="34" charset="0"/>
              </a:rPr>
              <a:t>Versnellingen</a:t>
            </a:r>
          </a:p>
        </p:txBody>
      </p:sp>
      <p:sp>
        <p:nvSpPr>
          <p:cNvPr id="33" name="TextBox 32">
            <a:extLst>
              <a:ext uri="{FF2B5EF4-FFF2-40B4-BE49-F238E27FC236}">
                <a16:creationId xmlns:a16="http://schemas.microsoft.com/office/drawing/2014/main" id="{28BEAB69-A90E-B2D8-84B5-815C70F4E712}"/>
              </a:ext>
            </a:extLst>
          </p:cNvPr>
          <p:cNvSpPr txBox="1"/>
          <p:nvPr/>
        </p:nvSpPr>
        <p:spPr>
          <a:xfrm>
            <a:off x="7563350" y="6000983"/>
            <a:ext cx="3219941" cy="553998"/>
          </a:xfrm>
          <a:prstGeom prst="rect">
            <a:avLst/>
          </a:prstGeom>
          <a:noFill/>
        </p:spPr>
        <p:txBody>
          <a:bodyPr wrap="square" rtlCol="0">
            <a:spAutoFit/>
          </a:bodyPr>
          <a:lstStyle/>
          <a:p>
            <a:pPr algn="ctr"/>
            <a:r>
              <a:rPr lang="nl-NL" sz="3000" noProof="0" dirty="0">
                <a:solidFill>
                  <a:srgbClr val="666666"/>
                </a:solidFill>
                <a:latin typeface="Segoe UI" panose="020B0502040204020203" pitchFamily="34" charset="0"/>
                <a:cs typeface="Segoe UI" panose="020B0502040204020203" pitchFamily="34" charset="0"/>
              </a:rPr>
              <a:t>Iets anders?</a:t>
            </a:r>
          </a:p>
        </p:txBody>
      </p:sp>
      <p:pic>
        <p:nvPicPr>
          <p:cNvPr id="2" name="Afbeelding 1">
            <a:extLst>
              <a:ext uri="{FF2B5EF4-FFF2-40B4-BE49-F238E27FC236}">
                <a16:creationId xmlns:a16="http://schemas.microsoft.com/office/drawing/2014/main" id="{7EBE644F-7846-0E6B-AC99-D7FCA13ED8A1}"/>
              </a:ext>
            </a:extLst>
          </p:cNvPr>
          <p:cNvPicPr>
            <a:picLocks noChangeAspect="1"/>
          </p:cNvPicPr>
          <p:nvPr/>
        </p:nvPicPr>
        <p:blipFill>
          <a:blip r:embed="rId2"/>
          <a:stretch>
            <a:fillRect/>
          </a:stretch>
        </p:blipFill>
        <p:spPr>
          <a:xfrm>
            <a:off x="661020" y="1014667"/>
            <a:ext cx="2143125" cy="2143125"/>
          </a:xfrm>
          <a:prstGeom prst="rect">
            <a:avLst/>
          </a:prstGeom>
        </p:spPr>
      </p:pic>
      <p:pic>
        <p:nvPicPr>
          <p:cNvPr id="3" name="Afbeelding 2">
            <a:extLst>
              <a:ext uri="{FF2B5EF4-FFF2-40B4-BE49-F238E27FC236}">
                <a16:creationId xmlns:a16="http://schemas.microsoft.com/office/drawing/2014/main" id="{5AD78F03-68EB-E205-0531-AA2CBB4E07B4}"/>
              </a:ext>
            </a:extLst>
          </p:cNvPr>
          <p:cNvPicPr>
            <a:picLocks noChangeAspect="1"/>
          </p:cNvPicPr>
          <p:nvPr/>
        </p:nvPicPr>
        <p:blipFill>
          <a:blip r:embed="rId3"/>
          <a:stretch>
            <a:fillRect/>
          </a:stretch>
        </p:blipFill>
        <p:spPr>
          <a:xfrm>
            <a:off x="4917592" y="1429023"/>
            <a:ext cx="2466975" cy="1847850"/>
          </a:xfrm>
          <a:prstGeom prst="rect">
            <a:avLst/>
          </a:prstGeom>
        </p:spPr>
      </p:pic>
      <p:pic>
        <p:nvPicPr>
          <p:cNvPr id="5" name="Afbeelding 4">
            <a:extLst>
              <a:ext uri="{FF2B5EF4-FFF2-40B4-BE49-F238E27FC236}">
                <a16:creationId xmlns:a16="http://schemas.microsoft.com/office/drawing/2014/main" id="{FE371164-235E-0C7C-153C-308AA8977BDA}"/>
              </a:ext>
            </a:extLst>
          </p:cNvPr>
          <p:cNvPicPr>
            <a:picLocks noChangeAspect="1"/>
          </p:cNvPicPr>
          <p:nvPr/>
        </p:nvPicPr>
        <p:blipFill>
          <a:blip r:embed="rId4"/>
          <a:stretch>
            <a:fillRect/>
          </a:stretch>
        </p:blipFill>
        <p:spPr>
          <a:xfrm>
            <a:off x="8492259" y="1644413"/>
            <a:ext cx="2857500" cy="1600200"/>
          </a:xfrm>
          <a:prstGeom prst="rect">
            <a:avLst/>
          </a:prstGeom>
        </p:spPr>
      </p:pic>
      <p:pic>
        <p:nvPicPr>
          <p:cNvPr id="9" name="Afbeelding 8">
            <a:extLst>
              <a:ext uri="{FF2B5EF4-FFF2-40B4-BE49-F238E27FC236}">
                <a16:creationId xmlns:a16="http://schemas.microsoft.com/office/drawing/2014/main" id="{BAC5824B-9804-D3EE-29D8-891C0CA31F7D}"/>
              </a:ext>
            </a:extLst>
          </p:cNvPr>
          <p:cNvPicPr>
            <a:picLocks noChangeAspect="1"/>
          </p:cNvPicPr>
          <p:nvPr/>
        </p:nvPicPr>
        <p:blipFill>
          <a:blip r:embed="rId5"/>
          <a:stretch>
            <a:fillRect/>
          </a:stretch>
        </p:blipFill>
        <p:spPr>
          <a:xfrm>
            <a:off x="2431304" y="4145455"/>
            <a:ext cx="2619375" cy="1743075"/>
          </a:xfrm>
          <a:prstGeom prst="rect">
            <a:avLst/>
          </a:prstGeom>
        </p:spPr>
      </p:pic>
      <p:pic>
        <p:nvPicPr>
          <p:cNvPr id="11" name="Afbeelding 10">
            <a:extLst>
              <a:ext uri="{FF2B5EF4-FFF2-40B4-BE49-F238E27FC236}">
                <a16:creationId xmlns:a16="http://schemas.microsoft.com/office/drawing/2014/main" id="{80B1EA26-21E9-32FA-9290-402E98D7D584}"/>
              </a:ext>
            </a:extLst>
          </p:cNvPr>
          <p:cNvPicPr>
            <a:picLocks noChangeAspect="1"/>
          </p:cNvPicPr>
          <p:nvPr/>
        </p:nvPicPr>
        <p:blipFill>
          <a:blip r:embed="rId6"/>
          <a:stretch>
            <a:fillRect/>
          </a:stretch>
        </p:blipFill>
        <p:spPr>
          <a:xfrm>
            <a:off x="7583990" y="3780504"/>
            <a:ext cx="2886046" cy="2164535"/>
          </a:xfrm>
          <a:prstGeom prst="rect">
            <a:avLst/>
          </a:prstGeom>
        </p:spPr>
      </p:pic>
    </p:spTree>
    <p:extLst>
      <p:ext uri="{BB962C8B-B14F-4D97-AF65-F5344CB8AC3E}">
        <p14:creationId xmlns:p14="http://schemas.microsoft.com/office/powerpoint/2010/main" val="770210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8" name="Titel 1">
            <a:extLst>
              <a:ext uri="{FF2B5EF4-FFF2-40B4-BE49-F238E27FC236}">
                <a16:creationId xmlns:a16="http://schemas.microsoft.com/office/drawing/2014/main" id="{582C609A-EDE4-FE04-40CF-7AD108BE2660}"/>
              </a:ext>
            </a:extLst>
          </p:cNvPr>
          <p:cNvSpPr>
            <a:spLocks noGrp="1"/>
          </p:cNvSpPr>
          <p:nvPr>
            <p:ph type="ctrTitle"/>
          </p:nvPr>
        </p:nvSpPr>
        <p:spPr>
          <a:xfrm>
            <a:off x="221640" y="251973"/>
            <a:ext cx="11858881" cy="3043587"/>
          </a:xfrm>
        </p:spPr>
        <p:txBody>
          <a:bodyPr anchor="ctr">
            <a:normAutofit/>
          </a:bodyPr>
          <a:lstStyle/>
          <a:p>
            <a:pPr algn="l">
              <a:lnSpc>
                <a:spcPct val="150000"/>
              </a:lnSpc>
            </a:pPr>
            <a:r>
              <a:rPr lang="nl-NL" sz="2400" b="1" dirty="0">
                <a:solidFill>
                  <a:srgbClr val="2E8C75"/>
                </a:solidFill>
                <a:latin typeface="Segoe UI"/>
                <a:cs typeface="Calibri Light"/>
              </a:rPr>
              <a:t>En tot slot: </a:t>
            </a:r>
            <a:r>
              <a:rPr lang="nl-NL" sz="2400" dirty="0">
                <a:solidFill>
                  <a:srgbClr val="2E8C75"/>
                </a:solidFill>
                <a:latin typeface="Segoe UI"/>
                <a:cs typeface="Calibri Light"/>
              </a:rPr>
              <a:t>Stel je voor dat je vandaag je droomfiets zou kunnen kiezen ongeacht hoeveel hij kost of hoe gek hij is! Hoe zou hij eruit zien? Zou hij een paraplu hebben? Een ingebouwde radio? Een zijspan voor je hond?</a:t>
            </a:r>
            <a:endParaRPr lang="nl-NL" sz="2400" noProof="0" dirty="0">
              <a:solidFill>
                <a:srgbClr val="2E8C75"/>
              </a:solidFill>
              <a:latin typeface="Segoe UI"/>
              <a:cs typeface="Segoe UI"/>
            </a:endParaRPr>
          </a:p>
        </p:txBody>
      </p:sp>
      <p:pic>
        <p:nvPicPr>
          <p:cNvPr id="3" name="Picture 2" descr="A picture containing grass, outdoor, person, lawn&#10;&#10;Description automatically generated">
            <a:extLst>
              <a:ext uri="{FF2B5EF4-FFF2-40B4-BE49-F238E27FC236}">
                <a16:creationId xmlns:a16="http://schemas.microsoft.com/office/drawing/2014/main" id="{ED066B96-31F9-B734-A6BA-E780466FDE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173" y="2880221"/>
            <a:ext cx="4810561" cy="3588312"/>
          </a:xfrm>
          <a:prstGeom prst="rect">
            <a:avLst/>
          </a:prstGeom>
        </p:spPr>
      </p:pic>
    </p:spTree>
    <p:extLst>
      <p:ext uri="{BB962C8B-B14F-4D97-AF65-F5344CB8AC3E}">
        <p14:creationId xmlns:p14="http://schemas.microsoft.com/office/powerpoint/2010/main" val="602798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 name="Titel 1"/>
          <p:cNvSpPr>
            <a:spLocks noGrp="1"/>
          </p:cNvSpPr>
          <p:nvPr>
            <p:ph type="ctrTitle"/>
          </p:nvPr>
        </p:nvSpPr>
        <p:spPr>
          <a:xfrm>
            <a:off x="999030" y="2141871"/>
            <a:ext cx="10171986" cy="1855908"/>
          </a:xfrm>
        </p:spPr>
        <p:txBody>
          <a:bodyPr anchor="ctr" anchorCtr="0">
            <a:normAutofit/>
          </a:bodyPr>
          <a:lstStyle/>
          <a:p>
            <a:pPr>
              <a:lnSpc>
                <a:spcPct val="150000"/>
              </a:lnSpc>
            </a:pPr>
            <a:r>
              <a:rPr lang="nl-NL" sz="3600" b="1" noProof="0" dirty="0">
                <a:solidFill>
                  <a:srgbClr val="2E8C75"/>
                </a:solidFill>
                <a:latin typeface="Segoe UI"/>
                <a:cs typeface="Segoe UI"/>
              </a:rPr>
              <a:t>Bedankt voor het delen </a:t>
            </a:r>
            <a:br>
              <a:rPr lang="nl-NL" sz="3600" b="1" noProof="0" dirty="0">
                <a:solidFill>
                  <a:srgbClr val="2E8C75"/>
                </a:solidFill>
                <a:latin typeface="Segoe UI"/>
                <a:cs typeface="Segoe UI"/>
              </a:rPr>
            </a:br>
            <a:r>
              <a:rPr lang="nl-NL" sz="3600" b="1" noProof="0" dirty="0">
                <a:solidFill>
                  <a:srgbClr val="2E8C75"/>
                </a:solidFill>
                <a:latin typeface="Segoe UI"/>
                <a:cs typeface="Segoe UI"/>
              </a:rPr>
              <a:t>van uw mooie herinneringen.</a:t>
            </a:r>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grpSp>
        <p:nvGrpSpPr>
          <p:cNvPr id="16" name="Group 15">
            <a:extLst>
              <a:ext uri="{FF2B5EF4-FFF2-40B4-BE49-F238E27FC236}">
                <a16:creationId xmlns:a16="http://schemas.microsoft.com/office/drawing/2014/main" id="{25614DA4-A7AA-130B-EB0E-5A2DE752C684}"/>
              </a:ext>
            </a:extLst>
          </p:cNvPr>
          <p:cNvGrpSpPr/>
          <p:nvPr/>
        </p:nvGrpSpPr>
        <p:grpSpPr>
          <a:xfrm>
            <a:off x="-1238292" y="4774314"/>
            <a:ext cx="12635715" cy="1778778"/>
            <a:chOff x="-4250433" y="4940749"/>
            <a:chExt cx="12635715" cy="1778778"/>
          </a:xfrm>
        </p:grpSpPr>
        <p:pic>
          <p:nvPicPr>
            <p:cNvPr id="7" name="Picture 6" descr="Icon&#10;&#10;Description automatically generated">
              <a:extLst>
                <a:ext uri="{FF2B5EF4-FFF2-40B4-BE49-F238E27FC236}">
                  <a16:creationId xmlns:a16="http://schemas.microsoft.com/office/drawing/2014/main" id="{9332E57A-F7D4-A157-B793-168FB41122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765" y="4940749"/>
              <a:ext cx="4600517" cy="1778778"/>
            </a:xfrm>
            <a:prstGeom prst="rect">
              <a:avLst/>
            </a:prstGeom>
          </p:spPr>
        </p:pic>
        <p:sp>
          <p:nvSpPr>
            <p:cNvPr id="15" name="Titel 1">
              <a:extLst>
                <a:ext uri="{FF2B5EF4-FFF2-40B4-BE49-F238E27FC236}">
                  <a16:creationId xmlns:a16="http://schemas.microsoft.com/office/drawing/2014/main" id="{E909970B-7B4B-E145-00EA-73B2A6CEB6F5}"/>
                </a:ext>
              </a:extLst>
            </p:cNvPr>
            <p:cNvSpPr txBox="1">
              <a:spLocks/>
            </p:cNvSpPr>
            <p:nvPr/>
          </p:nvSpPr>
          <p:spPr>
            <a:xfrm>
              <a:off x="-4250433" y="5315232"/>
              <a:ext cx="10171986" cy="1047925"/>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3600" noProof="0" dirty="0">
                  <a:solidFill>
                    <a:schemeClr val="tx1">
                      <a:lumMod val="50000"/>
                      <a:lumOff val="50000"/>
                    </a:schemeClr>
                  </a:solidFill>
                  <a:latin typeface="RooneySans Light" panose="020B0303040302060204" pitchFamily="34" charset="0"/>
                  <a:cs typeface="Segoe UI"/>
                </a:rPr>
                <a:t>Blijf genieten tijdens de </a:t>
              </a:r>
            </a:p>
          </p:txBody>
        </p:sp>
      </p:grpSp>
      <p:pic>
        <p:nvPicPr>
          <p:cNvPr id="4" name="Picture 3" descr="A picture containing text, vector graphics, businesscard&#10;&#10;Description automatically generated">
            <a:extLst>
              <a:ext uri="{FF2B5EF4-FFF2-40B4-BE49-F238E27FC236}">
                <a16:creationId xmlns:a16="http://schemas.microsoft.com/office/drawing/2014/main" id="{A0565D68-EEDA-DEB3-71C9-C158990918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955" b="29902"/>
          <a:stretch/>
        </p:blipFill>
        <p:spPr>
          <a:xfrm>
            <a:off x="3098477" y="304908"/>
            <a:ext cx="5672418" cy="1934052"/>
          </a:xfrm>
          <a:prstGeom prst="rect">
            <a:avLst/>
          </a:prstGeom>
        </p:spPr>
      </p:pic>
    </p:spTree>
    <p:extLst>
      <p:ext uri="{BB962C8B-B14F-4D97-AF65-F5344CB8AC3E}">
        <p14:creationId xmlns:p14="http://schemas.microsoft.com/office/powerpoint/2010/main" val="2064812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42" presetClass="entr" presetSubtype="0" fill="hold" nodeType="afterEffect">
                                  <p:stCondLst>
                                    <p:cond delay="75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921</TotalTime>
  <Words>203</Words>
  <Application>Microsoft Office PowerPoint</Application>
  <PresentationFormat>Breedbeeld</PresentationFormat>
  <Paragraphs>26</Paragraphs>
  <Slides>9</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9</vt:i4>
      </vt:variant>
    </vt:vector>
  </HeadingPairs>
  <TitlesOfParts>
    <vt:vector size="15" baseType="lpstr">
      <vt:lpstr>Arial</vt:lpstr>
      <vt:lpstr>Calibri</vt:lpstr>
      <vt:lpstr>Calibri Light</vt:lpstr>
      <vt:lpstr>RooneySans Light</vt:lpstr>
      <vt:lpstr>Segoe UI</vt:lpstr>
      <vt:lpstr>Office Theme</vt:lpstr>
      <vt:lpstr>Herinneringen over fietsen</vt:lpstr>
      <vt:lpstr>Herinner jij je eerste fiets nog? Vertel ons hoe de fiets eruit zag! Hoe zag de fiets eruit? Van wie kreeg je de fiets en bij welke gelegenheid?</vt:lpstr>
      <vt:lpstr>Fietste je vroeger veel? Genoot je van weekendtripjes met vrienden en familie?</vt:lpstr>
      <vt:lpstr>Heb je ooit een lekke band gehad? Wist je hoe je een band moest repareren? Heeft iemand je geholpen?</vt:lpstr>
      <vt:lpstr>Waarvoor gebruikte je je fiets?</vt:lpstr>
      <vt:lpstr>Waar was jouw favoriete fietstocht? Vertel het ons. </vt:lpstr>
      <vt:lpstr>Wat was vooral belangrijk voor je fiets?</vt:lpstr>
      <vt:lpstr>En tot slot: Stel je voor dat je vandaag je droomfiets zou kunnen kiezen ongeacht hoeveel hij kost of hoe gek hij is! Hoe zou hij eruit zien? Zou hij een paraplu hebben? Een ingebouwde radio? Een zijspan voor je hond?</vt:lpstr>
      <vt:lpstr>Bedankt voor het delen  van uw mooie herinneringen.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Silverfit</dc:creator>
  <cp:lastModifiedBy>Lucy IJntema</cp:lastModifiedBy>
  <cp:revision>210</cp:revision>
  <dcterms:created xsi:type="dcterms:W3CDTF">2021-04-14T05:58:28Z</dcterms:created>
  <dcterms:modified xsi:type="dcterms:W3CDTF">2025-05-12T14:24:50Z</dcterms:modified>
</cp:coreProperties>
</file>